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4" d="100"/>
          <a:sy n="54" d="100"/>
        </p:scale>
        <p:origin x="-102" y="-95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0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9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3714962" y="1878296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Phantom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transfer function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TRIMTESTAVG_T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832" y="957770"/>
            <a:ext cx="9601136" cy="72008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 rot="16200000">
            <a:off x="1381623" y="5297092"/>
            <a:ext cx="3725317" cy="277778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 rot="16200000">
            <a:off x="8309714" y="6533469"/>
            <a:ext cx="1333820" cy="277777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253621" y="5880316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</a:t>
            </a:r>
          </a:p>
        </p:txBody>
      </p:sp>
      <p:sp>
        <p:nvSpPr>
          <p:cNvPr id="228" name="Shape 228"/>
          <p:cNvSpPr/>
          <p:nvPr/>
        </p:nvSpPr>
        <p:spPr>
          <a:xfrm>
            <a:off x="9172922" y="6259443"/>
            <a:ext cx="8508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min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5097924" y="7922974"/>
            <a:ext cx="2808952" cy="1192964"/>
            <a:chOff x="0" y="0"/>
            <a:chExt cx="2808950" cy="1192962"/>
          </a:xfrm>
        </p:grpSpPr>
        <p:sp>
          <p:nvSpPr>
            <p:cNvPr id="229" name="Shape 229"/>
            <p:cNvSpPr/>
            <p:nvPr/>
          </p:nvSpPr>
          <p:spPr>
            <a:xfrm>
              <a:off x="-1" y="294735"/>
              <a:ext cx="171221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Ratio = 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30999" y="545262"/>
              <a:ext cx="977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max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31443" y="0"/>
              <a:ext cx="8508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830999" y="618585"/>
              <a:ext cx="9779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34" name="Shape 234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Table 236"/>
          <p:cNvGraphicFramePr/>
          <p:nvPr/>
        </p:nvGraphicFramePr>
        <p:xfrm>
          <a:off x="496564" y="1205650"/>
          <a:ext cx="12000438" cy="7729083"/>
        </p:xfrm>
        <a:graphic>
          <a:graphicData uri="http://schemas.openxmlformats.org/drawingml/2006/table">
            <a:tbl>
              <a:tblPr firstRow="1" firstCol="1" lastRow="1" bandRow="1">
                <a:tableStyleId>{C7B018BB-80A7-4F77-B60F-C8B233D01FF8}</a:tableStyleId>
              </a:tblPr>
              <a:tblGrid>
                <a:gridCol w="983763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  <a:gridCol w="734445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Ratio 1.5T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2871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02871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91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02871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904223">
                <a:tc>
                  <a:txBody>
                    <a:bodyPr/>
                    <a:lstStyle/>
                    <a:p>
                      <a:pPr algn="l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 correct value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9CE15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CF232B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CF232B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7" name="Shape 237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Table 239"/>
          <p:cNvGraphicFramePr/>
          <p:nvPr/>
        </p:nvGraphicFramePr>
        <p:xfrm>
          <a:off x="509264" y="1207450"/>
          <a:ext cx="12000446" cy="7732009"/>
        </p:xfrm>
        <a:graphic>
          <a:graphicData uri="http://schemas.openxmlformats.org/drawingml/2006/table">
            <a:tbl>
              <a:tblPr firstRow="1" firstCol="1" lastRow="1" bandRow="1">
                <a:tableStyleId>{C7B018BB-80A7-4F77-B60F-C8B233D01FF8}</a:tableStyleId>
              </a:tblPr>
              <a:tblGrid>
                <a:gridCol w="979541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  <a:gridCol w="734727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Ratio 3T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3035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03035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407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03035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904590">
                <a:tc>
                  <a:txBody>
                    <a:bodyPr/>
                    <a:lstStyle/>
                    <a:p>
                      <a:pPr algn="l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 correct value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9CE159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solidFill>
                            <a:srgbClr val="AE1916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AE1916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0" name="Shape 240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  <p:sp>
        <p:nvSpPr>
          <p:cNvPr id="243" name="Shape 243"/>
          <p:cNvSpPr>
            <a:spLocks noGrp="1"/>
          </p:cNvSpPr>
          <p:nvPr>
            <p:ph type="title" idx="4294967295"/>
          </p:nvPr>
        </p:nvSpPr>
        <p:spPr>
          <a:xfrm>
            <a:off x="477518" y="1473626"/>
            <a:ext cx="6356866" cy="12700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เพิ่มเงื่อนไขตรวจสอบค่า T2*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half" idx="4294967295"/>
          </p:nvPr>
        </p:nvSpPr>
        <p:spPr>
          <a:xfrm>
            <a:off x="1407690" y="2615559"/>
            <a:ext cx="11099801" cy="304922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defTabSz="443484">
              <a:spcBef>
                <a:spcPts val="0"/>
              </a:spcBef>
              <a:buSzTx/>
              <a:buNone/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 err="1"/>
              <a:t>การตรวขสอบว่าค่า</a:t>
            </a:r>
            <a:r>
              <a:rPr sz="2800" dirty="0"/>
              <a:t> T2* </a:t>
            </a:r>
            <a:r>
              <a:rPr sz="2800" dirty="0" err="1"/>
              <a:t>ที่ได้ถูกต้องหรือไม่</a:t>
            </a:r>
            <a:endParaRPr sz="2800" dirty="0"/>
          </a:p>
          <a:p>
            <a:pPr marL="0" indent="0" defTabSz="443484">
              <a:spcBef>
                <a:spcPts val="0"/>
              </a:spcBef>
              <a:buSzTx/>
              <a:buNone/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/>
              <a:t>      1. </a:t>
            </a:r>
            <a:r>
              <a:rPr sz="2800" dirty="0" err="1"/>
              <a:t>ค่า</a:t>
            </a:r>
            <a:r>
              <a:rPr sz="2800" dirty="0"/>
              <a:t> ratio </a:t>
            </a:r>
            <a:r>
              <a:rPr sz="2800" dirty="0" err="1"/>
              <a:t>ต้องมีค่าต่ำกว่า</a:t>
            </a:r>
            <a:r>
              <a:rPr sz="2800" dirty="0"/>
              <a:t>  0.148 </a:t>
            </a:r>
            <a:r>
              <a:rPr sz="2800" dirty="0" err="1"/>
              <a:t>ใน</a:t>
            </a:r>
            <a:r>
              <a:rPr sz="2800" dirty="0"/>
              <a:t> 1.5T </a:t>
            </a:r>
            <a:r>
              <a:rPr sz="2800" dirty="0" err="1"/>
              <a:t>และ</a:t>
            </a:r>
            <a:r>
              <a:rPr sz="2800" dirty="0"/>
              <a:t> 0.216 </a:t>
            </a:r>
            <a:r>
              <a:rPr sz="2800" dirty="0" err="1"/>
              <a:t>ใน</a:t>
            </a:r>
            <a:r>
              <a:rPr sz="2800" dirty="0"/>
              <a:t> 3T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/>
              <a:t>      2. </a:t>
            </a:r>
            <a:r>
              <a:rPr sz="2800" dirty="0" err="1"/>
              <a:t>ค่า</a:t>
            </a:r>
            <a:r>
              <a:rPr sz="2800" dirty="0"/>
              <a:t> T2* </a:t>
            </a:r>
            <a:r>
              <a:rPr sz="2800" dirty="0" err="1"/>
              <a:t>ต้องไม่ติดลบ</a:t>
            </a:r>
            <a:r>
              <a:rPr sz="2800" dirty="0"/>
              <a:t>\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endParaRPr sz="2800" dirty="0"/>
          </a:p>
          <a:p>
            <a:pPr marL="0" indent="0" defTabSz="443484">
              <a:spcBef>
                <a:spcPts val="0"/>
              </a:spcBef>
              <a:buSzTx/>
              <a:buNone/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 err="1"/>
              <a:t>ถ้าไม่ถูกต้องจะกำหนดให้</a:t>
            </a:r>
            <a:endParaRPr sz="2800" dirty="0"/>
          </a:p>
          <a:p>
            <a:pPr marL="263489" indent="-263489" defTabSz="443484">
              <a:spcBef>
                <a:spcPts val="0"/>
              </a:spcBef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 err="1"/>
              <a:t>ใน</a:t>
            </a:r>
            <a:r>
              <a:rPr sz="2800" dirty="0"/>
              <a:t> 1.5T </a:t>
            </a:r>
            <a:r>
              <a:rPr sz="2800" dirty="0" err="1"/>
              <a:t>ให้ค่า</a:t>
            </a:r>
            <a:r>
              <a:rPr sz="2800" dirty="0"/>
              <a:t> T2* </a:t>
            </a:r>
            <a:r>
              <a:rPr sz="2800" dirty="0" err="1"/>
              <a:t>มีค่าต่ำกว่า</a:t>
            </a:r>
            <a:r>
              <a:rPr sz="2800" dirty="0"/>
              <a:t> 1.205 </a:t>
            </a:r>
            <a:r>
              <a:rPr sz="2800" dirty="0" err="1"/>
              <a:t>โดยกำหนดให้มีค่าเท่ากับ</a:t>
            </a:r>
            <a:r>
              <a:rPr sz="2800" dirty="0"/>
              <a:t> 0.603 </a:t>
            </a:r>
            <a:r>
              <a:rPr sz="2800" dirty="0" err="1"/>
              <a:t>เพื่อง่ายแก่การ</a:t>
            </a:r>
            <a:r>
              <a:rPr sz="2800" dirty="0"/>
              <a:t> plot chart</a:t>
            </a:r>
          </a:p>
          <a:p>
            <a:pPr marL="263489" indent="-263489" defTabSz="443484">
              <a:spcBef>
                <a:spcPts val="0"/>
              </a:spcBef>
              <a:defRPr sz="2134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rPr sz="2800" dirty="0" err="1"/>
              <a:t>ใน</a:t>
            </a:r>
            <a:r>
              <a:rPr sz="2800" dirty="0"/>
              <a:t> 3T    </a:t>
            </a:r>
            <a:r>
              <a:rPr sz="2800" dirty="0" err="1"/>
              <a:t>ให้ค่า</a:t>
            </a:r>
            <a:r>
              <a:rPr sz="2800" dirty="0"/>
              <a:t> T2* </a:t>
            </a:r>
            <a:r>
              <a:rPr sz="2800" dirty="0" err="1"/>
              <a:t>มีค่าต่ำกว่า</a:t>
            </a:r>
            <a:r>
              <a:rPr sz="2800" dirty="0"/>
              <a:t> 1.084 </a:t>
            </a:r>
            <a:r>
              <a:rPr sz="2800" dirty="0" err="1"/>
              <a:t>โดยกำหนดให้มีค่าเท่ากับ</a:t>
            </a:r>
            <a:r>
              <a:rPr sz="2800" dirty="0"/>
              <a:t> 0.542 </a:t>
            </a:r>
            <a:r>
              <a:rPr sz="2800" dirty="0" err="1"/>
              <a:t>เพื่อง่ายแก่การ</a:t>
            </a:r>
            <a:r>
              <a:rPr sz="2800" dirty="0"/>
              <a:t> plot chart</a:t>
            </a:r>
          </a:p>
        </p:txBody>
      </p:sp>
      <p:graphicFrame>
        <p:nvGraphicFramePr>
          <p:cNvPr id="245" name="Table 245"/>
          <p:cNvGraphicFramePr/>
          <p:nvPr/>
        </p:nvGraphicFramePr>
        <p:xfrm>
          <a:off x="2397827" y="5802116"/>
          <a:ext cx="7377925" cy="240329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17473"/>
                <a:gridCol w="1880226"/>
                <a:gridCol w="1880226"/>
              </a:tblGrid>
              <a:tr h="600824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0082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ratio for check T2*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0.148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0.216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0082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min T2*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1.205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1.084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0082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T2* for plot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0.6025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0.542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from CMRtools by user1</a:t>
            </a:r>
          </a:p>
        </p:txBody>
      </p:sp>
      <p:graphicFrame>
        <p:nvGraphicFramePr>
          <p:cNvPr id="248" name="Table 248"/>
          <p:cNvGraphicFramePr/>
          <p:nvPr/>
        </p:nvGraphicFramePr>
        <p:xfrm>
          <a:off x="189384" y="1180084"/>
          <a:ext cx="12610989" cy="7542374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50126"/>
                <a:gridCol w="720276"/>
                <a:gridCol w="720276"/>
                <a:gridCol w="720276"/>
                <a:gridCol w="826199"/>
                <a:gridCol w="953307"/>
                <a:gridCol w="826199"/>
                <a:gridCol w="720276"/>
                <a:gridCol w="720276"/>
                <a:gridCol w="720276"/>
                <a:gridCol w="826199"/>
                <a:gridCol w="826199"/>
                <a:gridCol w="720276"/>
                <a:gridCol w="720276"/>
                <a:gridCol w="720276"/>
                <a:gridCol w="720276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T2* from CMRtools by User 1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13.252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54.442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47.031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92.331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64.817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18.610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80.747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54.687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17.785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99.775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69.011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90.826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20.311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98.065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72.217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15.745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83.790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69.057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84.559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49.386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8.732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11.795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87.890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55.730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11.757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82.637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46.617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78.897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40.703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11.896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81.419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38.037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11.954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60.037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28.215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16.887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106.901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41.032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15.331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90.140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49.621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14.011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Table 250"/>
          <p:cNvGraphicFramePr/>
          <p:nvPr/>
        </p:nvGraphicFramePr>
        <p:xfrm>
          <a:off x="210353" y="1190859"/>
          <a:ext cx="12569318" cy="7710519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46325"/>
                <a:gridCol w="717896"/>
                <a:gridCol w="717896"/>
                <a:gridCol w="717896"/>
                <a:gridCol w="823469"/>
                <a:gridCol w="950157"/>
                <a:gridCol w="823469"/>
                <a:gridCol w="717896"/>
                <a:gridCol w="717896"/>
                <a:gridCol w="717896"/>
                <a:gridCol w="823469"/>
                <a:gridCol w="823469"/>
                <a:gridCol w="717896"/>
                <a:gridCol w="717896"/>
                <a:gridCol w="717896"/>
                <a:gridCol w="717896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T2* from CMRtools by User 2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863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4863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13.393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47.031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18.884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79.905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64.148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18.390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80.266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17.988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89.947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63.101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87.264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58.119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20.541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96.023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67.464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3.189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91.096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66.282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86.911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50.286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13.424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83.012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49.850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73.543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43.268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82.511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40.072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13.535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79.356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40.251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12.361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60.313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31.018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16.034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101.040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39.537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15.332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19.435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42.119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1" name="Shape 251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from CMRtools by user2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Table 253"/>
          <p:cNvGraphicFramePr/>
          <p:nvPr/>
        </p:nvGraphicFramePr>
        <p:xfrm>
          <a:off x="167829" y="1167462"/>
          <a:ext cx="12654054" cy="7755067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54052"/>
                <a:gridCol w="722736"/>
                <a:gridCol w="722736"/>
                <a:gridCol w="722736"/>
                <a:gridCol w="829020"/>
                <a:gridCol w="956562"/>
                <a:gridCol w="829020"/>
                <a:gridCol w="722736"/>
                <a:gridCol w="722736"/>
                <a:gridCol w="722736"/>
                <a:gridCol w="829020"/>
                <a:gridCol w="829020"/>
                <a:gridCol w="722736"/>
                <a:gridCol w="722736"/>
                <a:gridCol w="722736"/>
                <a:gridCol w="722736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T2* from CMRtools by User 3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1664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51664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52.136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50.799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20.564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88.360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67.834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19.959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70.486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55.991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3.082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20.228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97.954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77.482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19.656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118.885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11.968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72.101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92.996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9.774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73.798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15.911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74.778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80.090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52.986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8.755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83.582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55.746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12.987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78.409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51.644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10.685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82.368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45.439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84.618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40.962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55.887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28.804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83.003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10.739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32.090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4064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17.494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85.415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51.521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4" name="Shape 254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from CMRtools by user3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Correlation between user</a:t>
            </a:r>
          </a:p>
        </p:txBody>
      </p:sp>
      <p:pic>
        <p:nvPicPr>
          <p:cNvPr id="262" name="fig_user1vsus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50" y="1270987"/>
            <a:ext cx="5843779" cy="4382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ig_user1vsuser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851" y="1270987"/>
            <a:ext cx="5843779" cy="4382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ig_user2vsuser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850" y="5483535"/>
            <a:ext cx="5843779" cy="438283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5" name="Table 265"/>
          <p:cNvGraphicFramePr/>
          <p:nvPr/>
        </p:nvGraphicFramePr>
        <p:xfrm>
          <a:off x="6627947" y="6597105"/>
          <a:ext cx="5149584" cy="21556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0"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from MRIM 1.5T</a:t>
            </a:r>
          </a:p>
        </p:txBody>
      </p:sp>
      <p:graphicFrame>
        <p:nvGraphicFramePr>
          <p:cNvPr id="268" name="Table 268"/>
          <p:cNvGraphicFramePr/>
          <p:nvPr/>
        </p:nvGraphicFramePr>
        <p:xfrm>
          <a:off x="189384" y="1180084"/>
          <a:ext cx="12610989" cy="7542374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50126"/>
                <a:gridCol w="720276"/>
                <a:gridCol w="720276"/>
                <a:gridCol w="720276"/>
                <a:gridCol w="826199"/>
                <a:gridCol w="953307"/>
                <a:gridCol w="826199"/>
                <a:gridCol w="720276"/>
                <a:gridCol w="720276"/>
                <a:gridCol w="720276"/>
                <a:gridCol w="826199"/>
                <a:gridCol w="826199"/>
                <a:gridCol w="720276"/>
                <a:gridCol w="720276"/>
                <a:gridCol w="720276"/>
                <a:gridCol w="720276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T2* from MRIM by User 1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9.745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13.808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from MRIM 3T</a:t>
            </a:r>
          </a:p>
        </p:txBody>
      </p:sp>
      <p:graphicFrame>
        <p:nvGraphicFramePr>
          <p:cNvPr id="271" name="Table 271"/>
          <p:cNvGraphicFramePr/>
          <p:nvPr/>
        </p:nvGraphicFramePr>
        <p:xfrm>
          <a:off x="189384" y="1180084"/>
          <a:ext cx="12610989" cy="7542374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150126"/>
                <a:gridCol w="720276"/>
                <a:gridCol w="720276"/>
                <a:gridCol w="720276"/>
                <a:gridCol w="826199"/>
                <a:gridCol w="953307"/>
                <a:gridCol w="826199"/>
                <a:gridCol w="720276"/>
                <a:gridCol w="720276"/>
                <a:gridCol w="720276"/>
                <a:gridCol w="826199"/>
                <a:gridCol w="826199"/>
                <a:gridCol w="720276"/>
                <a:gridCol w="720276"/>
                <a:gridCol w="720276"/>
                <a:gridCol w="720276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T2* from MRIM by User 1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50047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9.349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9.725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9.512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16.048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16.091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3907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 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758045" y="113927"/>
            <a:ext cx="11488709" cy="1270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8358">
              <a:defRPr sz="5643"/>
            </a:lvl1pPr>
          </a:lstStyle>
          <a:p>
            <a:r>
              <a:t>Transfer ROI from CMRtools to 1.5T</a:t>
            </a:r>
          </a:p>
        </p:txBody>
      </p:sp>
      <p:pic>
        <p:nvPicPr>
          <p:cNvPr id="124" name="CMRtools_user1_01.jpg"/>
          <p:cNvPicPr>
            <a:picLocks noChangeAspect="1"/>
          </p:cNvPicPr>
          <p:nvPr/>
        </p:nvPicPr>
        <p:blipFill>
          <a:blip r:embed="rId2">
            <a:extLst/>
          </a:blip>
          <a:srcRect l="15294" t="2404" r="15119" b="5047"/>
          <a:stretch>
            <a:fillRect/>
          </a:stretch>
        </p:blipFill>
        <p:spPr>
          <a:xfrm>
            <a:off x="222587" y="1895552"/>
            <a:ext cx="5109446" cy="509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RIMTESTAVG_ROI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844" y="1889178"/>
            <a:ext cx="5109417" cy="510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CMRtools_user1_01.jpg"/>
          <p:cNvPicPr>
            <a:picLocks noChangeAspect="1"/>
          </p:cNvPicPr>
          <p:nvPr/>
        </p:nvPicPr>
        <p:blipFill>
          <a:blip r:embed="rId2">
            <a:extLst/>
          </a:blip>
          <a:srcRect l="22238" t="71735" r="73319" b="22355"/>
          <a:stretch>
            <a:fillRect/>
          </a:stretch>
        </p:blipFill>
        <p:spPr>
          <a:xfrm>
            <a:off x="1694993" y="7412173"/>
            <a:ext cx="2164366" cy="215892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</p:pic>
      <p:pic>
        <p:nvPicPr>
          <p:cNvPr id="127" name="CMRtools_ROI_user1_01.jpg"/>
          <p:cNvPicPr>
            <a:picLocks noChangeAspect="1"/>
          </p:cNvPicPr>
          <p:nvPr/>
        </p:nvPicPr>
        <p:blipFill>
          <a:blip r:embed="rId4">
            <a:extLst/>
          </a:blip>
          <a:srcRect l="31650" t="45960" r="59800" b="43386"/>
          <a:stretch>
            <a:fillRect/>
          </a:stretch>
        </p:blipFill>
        <p:spPr>
          <a:xfrm>
            <a:off x="6755268" y="7412172"/>
            <a:ext cx="2310292" cy="2159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727063" y="5693554"/>
            <a:ext cx="335861" cy="33586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71745" y="5696435"/>
            <a:ext cx="2791689" cy="1717288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720211" y="6034314"/>
            <a:ext cx="971208" cy="3536754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042501" y="8054969"/>
            <a:ext cx="2548866" cy="373961"/>
          </a:xfrm>
          <a:prstGeom prst="rightArrow">
            <a:avLst>
              <a:gd name="adj1" fmla="val 29938"/>
              <a:gd name="adj2" fmla="val 9816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4042501" y="8476115"/>
            <a:ext cx="254886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Extract ROI </a:t>
            </a:r>
            <a:br/>
            <a:r>
              <a:t>by Green Colour</a:t>
            </a:r>
          </a:p>
        </p:txBody>
      </p:sp>
      <p:sp>
        <p:nvSpPr>
          <p:cNvPr id="133" name="Shape 133"/>
          <p:cNvSpPr/>
          <p:nvPr/>
        </p:nvSpPr>
        <p:spPr>
          <a:xfrm>
            <a:off x="5536507" y="4361897"/>
            <a:ext cx="1931786" cy="558801"/>
          </a:xfrm>
          <a:prstGeom prst="rightArrow">
            <a:avLst>
              <a:gd name="adj1" fmla="val 27803"/>
              <a:gd name="adj2" fmla="val 84703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6200000">
            <a:off x="9241276" y="7194543"/>
            <a:ext cx="1223619" cy="122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9855319" y="8047172"/>
            <a:ext cx="308709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Resize ROI </a:t>
            </a:r>
            <a:br/>
            <a:r>
              <a:t>for DICOM 1.5 Tesla</a:t>
            </a:r>
          </a:p>
        </p:txBody>
      </p:sp>
      <p:sp>
        <p:nvSpPr>
          <p:cNvPr id="136" name="Shape 136"/>
          <p:cNvSpPr/>
          <p:nvPr/>
        </p:nvSpPr>
        <p:spPr>
          <a:xfrm>
            <a:off x="8068176" y="1366079"/>
            <a:ext cx="35698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DICOM 1.5 Tesla</a:t>
            </a:r>
          </a:p>
        </p:txBody>
      </p:sp>
      <p:sp>
        <p:nvSpPr>
          <p:cNvPr id="137" name="Shape 137"/>
          <p:cNvSpPr/>
          <p:nvPr/>
        </p:nvSpPr>
        <p:spPr>
          <a:xfrm>
            <a:off x="387258" y="1366079"/>
            <a:ext cx="47800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DICOM from CMRtools</a:t>
            </a:r>
          </a:p>
        </p:txBody>
      </p:sp>
      <p:sp>
        <p:nvSpPr>
          <p:cNvPr id="138" name="Shape 138"/>
          <p:cNvSpPr/>
          <p:nvPr/>
        </p:nvSpPr>
        <p:spPr>
          <a:xfrm>
            <a:off x="5382831" y="3867440"/>
            <a:ext cx="223913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Transfer ROI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Correlation between program</a:t>
            </a:r>
          </a:p>
        </p:txBody>
      </p:sp>
      <p:pic>
        <p:nvPicPr>
          <p:cNvPr id="274" name="fig_CMRv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259" y="1406474"/>
            <a:ext cx="5612017" cy="4209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fig_CMRvs3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1637" y="1453708"/>
            <a:ext cx="5612016" cy="4209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fig_15Tvs3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59" y="5638032"/>
            <a:ext cx="5612017" cy="42090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2076297" y="4635500"/>
            <a:ext cx="327310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Except position 4,5,10</a:t>
            </a:r>
          </a:p>
        </p:txBody>
      </p:sp>
      <p:sp>
        <p:nvSpPr>
          <p:cNvPr id="278" name="Shape 278"/>
          <p:cNvSpPr/>
          <p:nvPr/>
        </p:nvSpPr>
        <p:spPr>
          <a:xfrm>
            <a:off x="7998487" y="4635500"/>
            <a:ext cx="32731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Except position 4,5,10</a:t>
            </a:r>
          </a:p>
        </p:txBody>
      </p:sp>
      <p:sp>
        <p:nvSpPr>
          <p:cNvPr id="279" name="Shape 279"/>
          <p:cNvSpPr/>
          <p:nvPr/>
        </p:nvSpPr>
        <p:spPr>
          <a:xfrm>
            <a:off x="3665201" y="8789665"/>
            <a:ext cx="166687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All position</a:t>
            </a:r>
          </a:p>
        </p:txBody>
      </p:sp>
      <p:graphicFrame>
        <p:nvGraphicFramePr>
          <p:cNvPr id="280" name="Table 280"/>
          <p:cNvGraphicFramePr/>
          <p:nvPr/>
        </p:nvGraphicFramePr>
        <p:xfrm>
          <a:off x="6060778" y="6285072"/>
          <a:ext cx="5473924" cy="308016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613213"/>
                <a:gridCol w="1613213"/>
                <a:gridCol w="1064604"/>
                <a:gridCol w="1182894"/>
              </a:tblGrid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T2* input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T2* output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0.942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0.9523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Mapping Function</a:t>
            </a:r>
          </a:p>
        </p:txBody>
      </p:sp>
      <p:pic>
        <p:nvPicPr>
          <p:cNvPr id="283" name="fig_CMRvs15T_f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4240" y="1390967"/>
            <a:ext cx="7157086" cy="5367814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206071" y="7883675"/>
            <a:ext cx="595274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MRIM1.5T = 1 x CMRtools + (-0.3)</a:t>
            </a:r>
          </a:p>
        </p:txBody>
      </p:sp>
      <p:pic>
        <p:nvPicPr>
          <p:cNvPr id="285" name="fig_15Tvs3T_f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404" y="1390967"/>
            <a:ext cx="7157086" cy="536781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527205" y="8500871"/>
            <a:ext cx="646138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MRIM3T = 0.83 x MRIM1.5T + (-0.05)</a:t>
            </a:r>
          </a:p>
        </p:txBody>
      </p:sp>
      <p:graphicFrame>
        <p:nvGraphicFramePr>
          <p:cNvPr id="287" name="Table 287"/>
          <p:cNvGraphicFramePr/>
          <p:nvPr/>
        </p:nvGraphicFramePr>
        <p:xfrm>
          <a:off x="7338877" y="7078242"/>
          <a:ext cx="5473924" cy="218608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613213"/>
                <a:gridCol w="1613213"/>
                <a:gridCol w="1064604"/>
                <a:gridCol w="1182894"/>
              </a:tblGrid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T2* input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T2* output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1.004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-0.299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286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13T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0.833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-0.047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8" name="Shape 288"/>
          <p:cNvSpPr/>
          <p:nvPr/>
        </p:nvSpPr>
        <p:spPr>
          <a:xfrm>
            <a:off x="180014" y="7266480"/>
            <a:ext cx="52583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T2*output = m x T2*input + c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758045" y="376146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Guidelines for Iron Assessment</a:t>
            </a:r>
          </a:p>
        </p:txBody>
      </p:sp>
      <p:sp>
        <p:nvSpPr>
          <p:cNvPr id="291" name="Shape 291"/>
          <p:cNvSpPr/>
          <p:nvPr/>
        </p:nvSpPr>
        <p:spPr>
          <a:xfrm>
            <a:off x="327227" y="2773990"/>
            <a:ext cx="20958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CMRtools</a:t>
            </a:r>
          </a:p>
        </p:txBody>
      </p:sp>
      <p:sp>
        <p:nvSpPr>
          <p:cNvPr id="292" name="Shape 292"/>
          <p:cNvSpPr/>
          <p:nvPr/>
        </p:nvSpPr>
        <p:spPr>
          <a:xfrm>
            <a:off x="202185" y="5336935"/>
            <a:ext cx="23248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</a:t>
            </a:r>
          </a:p>
        </p:txBody>
      </p:sp>
      <p:sp>
        <p:nvSpPr>
          <p:cNvPr id="293" name="Shape 293"/>
          <p:cNvSpPr/>
          <p:nvPr/>
        </p:nvSpPr>
        <p:spPr>
          <a:xfrm>
            <a:off x="373193" y="7896704"/>
            <a:ext cx="19435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3T</a:t>
            </a:r>
          </a:p>
        </p:txBody>
      </p:sp>
      <p:graphicFrame>
        <p:nvGraphicFramePr>
          <p:cNvPr id="294" name="Table 294"/>
          <p:cNvGraphicFramePr/>
          <p:nvPr>
            <p:extLst>
              <p:ext uri="{D42A27DB-BD31-4B8C-83A1-F6EECF244321}">
                <p14:modId xmlns:p14="http://schemas.microsoft.com/office/powerpoint/2010/main" val="2362432636"/>
              </p:ext>
            </p:extLst>
          </p:nvPr>
        </p:nvGraphicFramePr>
        <p:xfrm>
          <a:off x="3226164" y="1989765"/>
          <a:ext cx="8694050" cy="21539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4890"/>
                <a:gridCol w="1861304"/>
                <a:gridCol w="360930"/>
                <a:gridCol w="1394719"/>
                <a:gridCol w="1967970"/>
                <a:gridCol w="1784237"/>
              </a:tblGrid>
              <a:tr h="304800"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 dirty="0"/>
                        <a:t>Myocardial 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 dirty="0"/>
                        <a:t>Myocardial T2*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Hepatic</a:t>
                      </a:r>
                    </a:p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Hepatic T2* (ms)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Dry weight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&gt; 20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&gt; 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&lt; 2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&gt;14-20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&gt;2.7-6.3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2- 5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10-14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1.4-2.7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&gt;5-10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Severe*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&lt; 10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Severe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/>
                        <a:t>&lt; 1.4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rPr sz="1800" dirty="0"/>
                        <a:t>&gt; 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5" name="Table 295"/>
          <p:cNvGraphicFramePr/>
          <p:nvPr/>
        </p:nvGraphicFramePr>
        <p:xfrm>
          <a:off x="3226164" y="4552710"/>
          <a:ext cx="8694050" cy="21539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4890"/>
                <a:gridCol w="1861304"/>
                <a:gridCol w="360930"/>
                <a:gridCol w="1394719"/>
                <a:gridCol w="1967970"/>
                <a:gridCol w="1784237"/>
              </a:tblGrid>
              <a:tr h="304800"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Myocardial 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Myocardial T2*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</a:t>
                      </a:r>
                    </a:p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19.79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&gt;13.76-19.79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&gt;2.41-6.03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2- 5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9.74-13.76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1.11-2.41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&gt;5-10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Severe*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9.74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1.11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" name="Table 296"/>
          <p:cNvGraphicFramePr/>
          <p:nvPr/>
        </p:nvGraphicFramePr>
        <p:xfrm>
          <a:off x="3226164" y="7112479"/>
          <a:ext cx="8694050" cy="21539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4890"/>
                <a:gridCol w="1861304"/>
                <a:gridCol w="360930"/>
                <a:gridCol w="1394719"/>
                <a:gridCol w="1967970"/>
                <a:gridCol w="1784237"/>
              </a:tblGrid>
              <a:tr h="304800"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Myocardial 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Myocardial T2*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</a:t>
                      </a:r>
                    </a:p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16.43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4.97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&gt;11.41-16.43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&gt;1.96-4.97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2- 5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8.07-11.41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0.87-1.96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&gt;5-10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Severe*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8.07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0.87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758045" y="450086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in 1st week</a:t>
            </a:r>
          </a:p>
        </p:txBody>
      </p:sp>
      <p:graphicFrame>
        <p:nvGraphicFramePr>
          <p:cNvPr id="299" name="Table 299"/>
          <p:cNvGraphicFramePr/>
          <p:nvPr/>
        </p:nvGraphicFramePr>
        <p:xfrm>
          <a:off x="323141" y="1777954"/>
          <a:ext cx="3810000" cy="63322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698500"/>
                <a:gridCol w="787400"/>
                <a:gridCol w="774700"/>
                <a:gridCol w="774700"/>
                <a:gridCol w="774700"/>
              </a:tblGrid>
              <a:tr h="4953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13.252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13.393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54.442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54.138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52.136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53.572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47.031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47.031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50.799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48.287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300"/>
          <p:cNvGraphicFramePr/>
          <p:nvPr>
            <p:extLst>
              <p:ext uri="{D42A27DB-BD31-4B8C-83A1-F6EECF244321}">
                <p14:modId xmlns:p14="http://schemas.microsoft.com/office/powerpoint/2010/main" val="838434783"/>
              </p:ext>
            </p:extLst>
          </p:nvPr>
        </p:nvGraphicFramePr>
        <p:xfrm>
          <a:off x="8884358" y="1777954"/>
          <a:ext cx="3797300" cy="63322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698500"/>
                <a:gridCol w="787400"/>
                <a:gridCol w="774700"/>
                <a:gridCol w="762000"/>
                <a:gridCol w="774700"/>
              </a:tblGrid>
              <a:tr h="4953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dirty="0"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5.547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13.870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5.987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1"/>
          <p:cNvGraphicFramePr/>
          <p:nvPr/>
        </p:nvGraphicFramePr>
        <p:xfrm>
          <a:off x="4603750" y="1777954"/>
          <a:ext cx="3810000" cy="63322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698500"/>
                <a:gridCol w="787400"/>
                <a:gridCol w="774700"/>
                <a:gridCol w="774700"/>
                <a:gridCol w="774700"/>
              </a:tblGrid>
              <a:tr h="495300">
                <a:tc gridSpan="5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0552" y="1136851"/>
            <a:ext cx="9973198" cy="7479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4" name="Table 304"/>
          <p:cNvGraphicFramePr/>
          <p:nvPr/>
        </p:nvGraphicFramePr>
        <p:xfrm>
          <a:off x="8835439" y="2025650"/>
          <a:ext cx="3822700" cy="58369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55600"/>
                <a:gridCol w="1143000"/>
                <a:gridCol w="774700"/>
                <a:gridCol w="774700"/>
                <a:gridCol w="774700"/>
              </a:tblGrid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53.572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48.287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rgbClr val="D99E1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5" name="Shape 305"/>
          <p:cNvSpPr/>
          <p:nvPr/>
        </p:nvSpPr>
        <p:spPr>
          <a:xfrm>
            <a:off x="758045" y="57191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Result in 1st week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Table 307"/>
          <p:cNvGraphicFramePr/>
          <p:nvPr/>
        </p:nvGraphicFramePr>
        <p:xfrm>
          <a:off x="746740" y="2610866"/>
          <a:ext cx="3822700" cy="58369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55600"/>
                <a:gridCol w="1143000"/>
                <a:gridCol w="774700"/>
                <a:gridCol w="774700"/>
                <a:gridCol w="774700"/>
              </a:tblGrid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53.572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48.287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8" name="CM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9" name="Table 309"/>
          <p:cNvGraphicFramePr/>
          <p:nvPr/>
        </p:nvGraphicFramePr>
        <p:xfrm>
          <a:off x="9482918" y="1804568"/>
          <a:ext cx="2502814" cy="58369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55600"/>
                <a:gridCol w="1143000"/>
                <a:gridCol w="1004214"/>
              </a:tblGrid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53.572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48.287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Table 311"/>
          <p:cNvGraphicFramePr/>
          <p:nvPr/>
        </p:nvGraphicFramePr>
        <p:xfrm>
          <a:off x="8875434" y="1097358"/>
          <a:ext cx="2502814" cy="58369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55600"/>
                <a:gridCol w="1143000"/>
                <a:gridCol w="1004214"/>
              </a:tblGrid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12" name="T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9290" y="-113557"/>
            <a:ext cx="6735363" cy="505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T2s15T_fit_con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9290" y="4815635"/>
            <a:ext cx="6735363" cy="50515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4" name="Table 314"/>
          <p:cNvGraphicFramePr/>
          <p:nvPr/>
        </p:nvGraphicFramePr>
        <p:xfrm>
          <a:off x="8449129" y="7429195"/>
          <a:ext cx="3355423" cy="21860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58799"/>
                <a:gridCol w="1149494"/>
                <a:gridCol w="1047130"/>
              </a:tblGrid>
              <a:tr h="54652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loading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0.797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0.861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2.039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2.603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15" name="Shape 315"/>
          <p:cNvSpPr/>
          <p:nvPr/>
        </p:nvSpPr>
        <p:spPr>
          <a:xfrm>
            <a:off x="3705826" y="1154545"/>
            <a:ext cx="233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(c - m*log(T2s))</a:t>
            </a:r>
          </a:p>
        </p:txBody>
      </p:sp>
      <p:sp>
        <p:nvSpPr>
          <p:cNvPr id="316" name="Shape 316"/>
          <p:cNvSpPr/>
          <p:nvPr/>
        </p:nvSpPr>
        <p:spPr>
          <a:xfrm>
            <a:off x="1821394" y="1304725"/>
            <a:ext cx="2144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Conc. = e</a:t>
            </a:r>
          </a:p>
        </p:txBody>
      </p:sp>
      <p:sp>
        <p:nvSpPr>
          <p:cNvPr id="317" name="Shape 317"/>
          <p:cNvSpPr/>
          <p:nvPr/>
        </p:nvSpPr>
        <p:spPr>
          <a:xfrm>
            <a:off x="8964410" y="211468"/>
            <a:ext cx="23248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290" y="-113557"/>
            <a:ext cx="6735363" cy="50515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0" name="Table 320"/>
          <p:cNvGraphicFramePr/>
          <p:nvPr/>
        </p:nvGraphicFramePr>
        <p:xfrm>
          <a:off x="8855789" y="1077713"/>
          <a:ext cx="2502814" cy="583692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55600"/>
                <a:gridCol w="1143000"/>
                <a:gridCol w="1004214"/>
              </a:tblGrid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13.171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21" name="T2s3T_fit_con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9290" y="4815635"/>
            <a:ext cx="6735364" cy="505152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2" name="Table 322"/>
          <p:cNvGraphicFramePr/>
          <p:nvPr/>
        </p:nvGraphicFramePr>
        <p:xfrm>
          <a:off x="8429484" y="7409550"/>
          <a:ext cx="3355423" cy="21860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58799"/>
                <a:gridCol w="1149494"/>
                <a:gridCol w="1047130"/>
              </a:tblGrid>
              <a:tr h="54652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loading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6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0.961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0.846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1.153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1.893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46521">
                <a:tc>
                  <a:txBody>
                    <a:bodyPr/>
                    <a:lstStyle/>
                    <a:p>
                      <a:pPr defTabSz="914400"/>
                      <a:r>
                        <a:rPr sz="2166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5%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2.309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23" name="Shape 323"/>
          <p:cNvSpPr/>
          <p:nvPr/>
        </p:nvSpPr>
        <p:spPr>
          <a:xfrm>
            <a:off x="9155062" y="211468"/>
            <a:ext cx="19435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3T</a:t>
            </a:r>
          </a:p>
        </p:txBody>
      </p:sp>
      <p:sp>
        <p:nvSpPr>
          <p:cNvPr id="324" name="Shape 324"/>
          <p:cNvSpPr/>
          <p:nvPr/>
        </p:nvSpPr>
        <p:spPr>
          <a:xfrm>
            <a:off x="3705826" y="1154545"/>
            <a:ext cx="233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(c - m*log(T2s))</a:t>
            </a:r>
          </a:p>
        </p:txBody>
      </p:sp>
      <p:sp>
        <p:nvSpPr>
          <p:cNvPr id="325" name="Shape 325"/>
          <p:cNvSpPr/>
          <p:nvPr/>
        </p:nvSpPr>
        <p:spPr>
          <a:xfrm>
            <a:off x="1821394" y="1304725"/>
            <a:ext cx="2144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Conc. = 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Table 327"/>
          <p:cNvGraphicFramePr/>
          <p:nvPr/>
        </p:nvGraphicFramePr>
        <p:xfrm>
          <a:off x="1498600" y="1769656"/>
          <a:ext cx="10007600" cy="304038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89100"/>
                <a:gridCol w="1689100"/>
                <a:gridCol w="1879600"/>
                <a:gridCol w="1778000"/>
                <a:gridCol w="1574800"/>
                <a:gridCol w="1397000"/>
              </a:tblGrid>
              <a:tr h="501650">
                <a:tc grid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Dry Weight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8000">
                <a:tc grid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mapping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20%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10%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5%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6.026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0.546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1.230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2.147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1.072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2.859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5.006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1.107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1.810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5.497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9.648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8" name="Table 328"/>
          <p:cNvGraphicFramePr/>
          <p:nvPr/>
        </p:nvGraphicFramePr>
        <p:xfrm>
          <a:off x="1498600" y="5674463"/>
          <a:ext cx="10007600" cy="304038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89100"/>
                <a:gridCol w="1689100"/>
                <a:gridCol w="1879600"/>
                <a:gridCol w="1778000"/>
                <a:gridCol w="1574800"/>
                <a:gridCol w="1397000"/>
              </a:tblGrid>
              <a:tr h="501650">
                <a:tc grid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Dry Weight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8000">
                <a:tc grid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mapping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MRIM3T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20%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10%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 5%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6.026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4.973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0.498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1.044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2.291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1.962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1.219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3.052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5.405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1.107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0.875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10.000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2.649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7.744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11.390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T15_r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198" y="1173495"/>
            <a:ext cx="8608404" cy="6456303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Guidelines for Iron Assessment</a:t>
            </a:r>
          </a:p>
        </p:txBody>
      </p:sp>
      <p:sp>
        <p:nvSpPr>
          <p:cNvPr id="332" name="Shape 332"/>
          <p:cNvSpPr/>
          <p:nvPr/>
        </p:nvSpPr>
        <p:spPr>
          <a:xfrm>
            <a:off x="5565192" y="1318563"/>
            <a:ext cx="2324863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</a:t>
            </a:r>
          </a:p>
        </p:txBody>
      </p:sp>
      <p:graphicFrame>
        <p:nvGraphicFramePr>
          <p:cNvPr id="333" name="Table 333"/>
          <p:cNvGraphicFramePr/>
          <p:nvPr/>
        </p:nvGraphicFramePr>
        <p:xfrm>
          <a:off x="599049" y="7347836"/>
          <a:ext cx="12257144" cy="224597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5712"/>
                <a:gridCol w="1935636"/>
                <a:gridCol w="1408536"/>
                <a:gridCol w="498312"/>
                <a:gridCol w="1851817"/>
                <a:gridCol w="1785594"/>
                <a:gridCol w="1709611"/>
                <a:gridCol w="1791926"/>
              </a:tblGrid>
              <a:tr h="666750"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</a:t>
                      </a:r>
                    </a:p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(CMRtools)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CMR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20%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10%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 5%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0.57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1.23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2.14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&gt;2.7-6.3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2- 5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&gt;2.41-6.03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0.57- 1.07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1.23- 2.86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2.14- 5.01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1.4-2.7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&gt;5-10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1.11-2.41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&gt;1.07-1.81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&gt;2.86-5.50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&gt;5.01-9.65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1.4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1.11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1.81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5.50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9.65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4" name="Shape 334"/>
          <p:cNvSpPr/>
          <p:nvPr/>
        </p:nvSpPr>
        <p:spPr>
          <a:xfrm rot="16200000">
            <a:off x="2338363" y="1811565"/>
            <a:ext cx="741965" cy="277778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16200000">
            <a:off x="1347817" y="3572659"/>
            <a:ext cx="2723057" cy="277777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Shape 336"/>
          <p:cNvSpPr/>
          <p:nvPr/>
        </p:nvSpPr>
        <p:spPr>
          <a:xfrm rot="16200000">
            <a:off x="2194803" y="5483974"/>
            <a:ext cx="1029085" cy="277778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1910864" y="1830734"/>
            <a:ext cx="721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None</a:t>
            </a:r>
          </a:p>
        </p:txBody>
      </p:sp>
      <p:sp>
        <p:nvSpPr>
          <p:cNvPr id="338" name="Shape 338"/>
          <p:cNvSpPr/>
          <p:nvPr/>
        </p:nvSpPr>
        <p:spPr>
          <a:xfrm>
            <a:off x="1974618" y="3906501"/>
            <a:ext cx="5938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Mild</a:t>
            </a:r>
          </a:p>
        </p:txBody>
      </p:sp>
      <p:sp>
        <p:nvSpPr>
          <p:cNvPr id="339" name="Shape 339"/>
          <p:cNvSpPr/>
          <p:nvPr/>
        </p:nvSpPr>
        <p:spPr>
          <a:xfrm>
            <a:off x="1395388" y="5318191"/>
            <a:ext cx="120116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Moderate</a:t>
            </a:r>
          </a:p>
        </p:txBody>
      </p:sp>
      <p:sp>
        <p:nvSpPr>
          <p:cNvPr id="340" name="Shape 340"/>
          <p:cNvSpPr/>
          <p:nvPr/>
        </p:nvSpPr>
        <p:spPr>
          <a:xfrm>
            <a:off x="1691775" y="6331426"/>
            <a:ext cx="900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Severe</a:t>
            </a:r>
          </a:p>
        </p:txBody>
      </p:sp>
      <p:sp>
        <p:nvSpPr>
          <p:cNvPr id="341" name="Shape 341"/>
          <p:cNvSpPr/>
          <p:nvPr/>
        </p:nvSpPr>
        <p:spPr>
          <a:xfrm rot="16200000">
            <a:off x="2347370" y="6395738"/>
            <a:ext cx="723952" cy="277777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TRIMTESTAVG_ROI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63" y="1286733"/>
            <a:ext cx="2285138" cy="2285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Transfer ROI from 1.5T to 3T</a:t>
            </a:r>
          </a:p>
        </p:txBody>
      </p:sp>
      <p:pic>
        <p:nvPicPr>
          <p:cNvPr id="142" name="TRIMTESTAVG_ROI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5928" y="1259795"/>
            <a:ext cx="2339015" cy="233901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5073105" y="3560070"/>
            <a:ext cx="23907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get position on </a:t>
            </a:r>
          </a:p>
          <a:p>
            <a:pPr>
              <a:defRPr sz="2500"/>
            </a:pPr>
            <a:r>
              <a:t>DICOM 3 Tesla</a:t>
            </a:r>
          </a:p>
        </p:txBody>
      </p:sp>
      <p:sp>
        <p:nvSpPr>
          <p:cNvPr id="144" name="Shape 144"/>
          <p:cNvSpPr/>
          <p:nvPr/>
        </p:nvSpPr>
        <p:spPr>
          <a:xfrm>
            <a:off x="104212" y="3560070"/>
            <a:ext cx="34258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resize and get position </a:t>
            </a:r>
            <a:br/>
            <a:r>
              <a:t>on DICOM 1.5 Tesla</a:t>
            </a:r>
          </a:p>
        </p:txBody>
      </p:sp>
      <p:sp>
        <p:nvSpPr>
          <p:cNvPr id="145" name="Shape 145"/>
          <p:cNvSpPr/>
          <p:nvPr/>
        </p:nvSpPr>
        <p:spPr>
          <a:xfrm>
            <a:off x="2744870" y="5851882"/>
            <a:ext cx="23248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Find Angle</a:t>
            </a:r>
          </a:p>
        </p:txBody>
      </p:sp>
      <p:sp>
        <p:nvSpPr>
          <p:cNvPr id="146" name="Shape 146"/>
          <p:cNvSpPr/>
          <p:nvPr/>
        </p:nvSpPr>
        <p:spPr>
          <a:xfrm>
            <a:off x="5189581" y="9292008"/>
            <a:ext cx="22317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Rotation Matrix</a:t>
            </a:r>
          </a:p>
        </p:txBody>
      </p:sp>
      <p:sp>
        <p:nvSpPr>
          <p:cNvPr id="147" name="Shape 147"/>
          <p:cNvSpPr/>
          <p:nvPr/>
        </p:nvSpPr>
        <p:spPr>
          <a:xfrm>
            <a:off x="48367" y="9292008"/>
            <a:ext cx="386683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ROI from DICOM 1.5 Tesla</a:t>
            </a:r>
          </a:p>
        </p:txBody>
      </p:sp>
      <p:sp>
        <p:nvSpPr>
          <p:cNvPr id="148" name="Shape 148"/>
          <p:cNvSpPr/>
          <p:nvPr/>
        </p:nvSpPr>
        <p:spPr>
          <a:xfrm>
            <a:off x="9088338" y="7089196"/>
            <a:ext cx="33674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Translation to position </a:t>
            </a:r>
          </a:p>
          <a:p>
            <a:pPr>
              <a:defRPr sz="2500"/>
            </a:pPr>
            <a:r>
              <a:t>on DICOM 3 Tesla</a:t>
            </a:r>
          </a:p>
        </p:txBody>
      </p:sp>
      <p:pic>
        <p:nvPicPr>
          <p:cNvPr id="149" name="TRIMTESTAVG_ROI01.png"/>
          <p:cNvPicPr>
            <a:picLocks noChangeAspect="1"/>
          </p:cNvPicPr>
          <p:nvPr/>
        </p:nvPicPr>
        <p:blipFill>
          <a:blip r:embed="rId2">
            <a:extLst/>
          </a:blip>
          <a:srcRect l="69618" t="50961" r="16759" b="35416"/>
          <a:stretch>
            <a:fillRect/>
          </a:stretch>
        </p:blipFill>
        <p:spPr>
          <a:xfrm>
            <a:off x="382627" y="6972368"/>
            <a:ext cx="2284971" cy="228497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 flipH="1">
            <a:off x="4901364" y="4501011"/>
            <a:ext cx="1387707" cy="122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214214" y="4501011"/>
            <a:ext cx="1387708" cy="122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 flipH="1">
            <a:off x="6580859" y="5727573"/>
            <a:ext cx="1387708" cy="1209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6580859" y="4452761"/>
            <a:ext cx="1387708" cy="1209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3670646" y="6625704"/>
            <a:ext cx="1387708" cy="1222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extrusionOk="0">
                <a:moveTo>
                  <a:pt x="14815" y="19285"/>
                </a:moveTo>
                <a:lnTo>
                  <a:pt x="14815" y="21600"/>
                </a:lnTo>
                <a:lnTo>
                  <a:pt x="21164" y="18296"/>
                </a:lnTo>
                <a:lnTo>
                  <a:pt x="14815" y="14993"/>
                </a:lnTo>
                <a:lnTo>
                  <a:pt x="14815" y="17307"/>
                </a:lnTo>
                <a:cubicBezTo>
                  <a:pt x="11203" y="16806"/>
                  <a:pt x="7863" y="15071"/>
                  <a:pt x="5339" y="12383"/>
                </a:cubicBezTo>
                <a:cubicBezTo>
                  <a:pt x="2227" y="9068"/>
                  <a:pt x="595" y="4587"/>
                  <a:pt x="829" y="0"/>
                </a:cubicBezTo>
                <a:lnTo>
                  <a:pt x="105" y="1742"/>
                </a:lnTo>
                <a:cubicBezTo>
                  <a:pt x="-436" y="6463"/>
                  <a:pt x="1137" y="11181"/>
                  <a:pt x="4387" y="14583"/>
                </a:cubicBezTo>
                <a:cubicBezTo>
                  <a:pt x="7140" y="17465"/>
                  <a:pt x="10876" y="19149"/>
                  <a:pt x="14815" y="19285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791447" y="7927793"/>
            <a:ext cx="2231709" cy="373961"/>
          </a:xfrm>
          <a:prstGeom prst="rightArrow">
            <a:avLst>
              <a:gd name="adj1" fmla="val 29938"/>
              <a:gd name="adj2" fmla="val 9816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6" name="TRIMTESTAVG_ROI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88513" y="2712562"/>
            <a:ext cx="4328477" cy="432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TRIMTESTAVG_ROI01.png"/>
          <p:cNvPicPr>
            <a:picLocks noChangeAspect="1"/>
          </p:cNvPicPr>
          <p:nvPr/>
        </p:nvPicPr>
        <p:blipFill>
          <a:blip r:embed="rId5">
            <a:extLst/>
          </a:blip>
          <a:srcRect l="17502" t="36596" r="68471" b="49377"/>
          <a:stretch>
            <a:fillRect/>
          </a:stretch>
        </p:blipFill>
        <p:spPr>
          <a:xfrm>
            <a:off x="5359796" y="6941611"/>
            <a:ext cx="2285120" cy="228511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 rot="14400000" flipH="1">
            <a:off x="5901198" y="6776736"/>
            <a:ext cx="1215160" cy="172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6" h="21600" extrusionOk="0">
                <a:moveTo>
                  <a:pt x="13435" y="19977"/>
                </a:moveTo>
                <a:lnTo>
                  <a:pt x="13435" y="21600"/>
                </a:lnTo>
                <a:lnTo>
                  <a:pt x="20436" y="19284"/>
                </a:lnTo>
                <a:lnTo>
                  <a:pt x="13435" y="16968"/>
                </a:lnTo>
                <a:lnTo>
                  <a:pt x="13435" y="18591"/>
                </a:lnTo>
                <a:cubicBezTo>
                  <a:pt x="8324" y="17957"/>
                  <a:pt x="4043" y="15416"/>
                  <a:pt x="2231" y="11902"/>
                </a:cubicBezTo>
                <a:cubicBezTo>
                  <a:pt x="64" y="7697"/>
                  <a:pt x="1721" y="2931"/>
                  <a:pt x="6315" y="0"/>
                </a:cubicBezTo>
                <a:lnTo>
                  <a:pt x="4903" y="25"/>
                </a:lnTo>
                <a:cubicBezTo>
                  <a:pt x="435" y="3140"/>
                  <a:pt x="-1164" y="7933"/>
                  <a:pt x="874" y="12258"/>
                </a:cubicBezTo>
                <a:cubicBezTo>
                  <a:pt x="2784" y="16310"/>
                  <a:pt x="7624" y="19270"/>
                  <a:pt x="13435" y="19977"/>
                </a:cubicBez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5" name="Group 165"/>
          <p:cNvGrpSpPr/>
          <p:nvPr/>
        </p:nvGrpSpPr>
        <p:grpSpPr>
          <a:xfrm>
            <a:off x="3061639" y="4239329"/>
            <a:ext cx="1691325" cy="1636829"/>
            <a:chOff x="0" y="0"/>
            <a:chExt cx="1691324" cy="1636827"/>
          </a:xfrm>
        </p:grpSpPr>
        <p:sp>
          <p:nvSpPr>
            <p:cNvPr id="159" name="Shape 159"/>
            <p:cNvSpPr/>
            <p:nvPr/>
          </p:nvSpPr>
          <p:spPr>
            <a:xfrm flipV="1">
              <a:off x="843244" y="732256"/>
              <a:ext cx="677371" cy="9045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 flipV="1">
              <a:off x="139951" y="547670"/>
              <a:ext cx="703294" cy="10837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336305" y="564024"/>
              <a:ext cx="355020" cy="355020"/>
            </a:xfrm>
            <a:prstGeom prst="ellipse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445799"/>
              <a:ext cx="355020" cy="355020"/>
            </a:xfrm>
            <a:prstGeom prst="ellipse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61312" y="1213745"/>
              <a:ext cx="413658" cy="123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6" extrusionOk="0">
                  <a:moveTo>
                    <a:pt x="0" y="16216"/>
                  </a:moveTo>
                  <a:cubicBezTo>
                    <a:pt x="6229" y="-4735"/>
                    <a:pt x="13429" y="-5384"/>
                    <a:pt x="21600" y="14269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rot="7200000">
              <a:off x="568121" y="-5773"/>
              <a:ext cx="541823" cy="96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600" extrusionOk="0">
                  <a:moveTo>
                    <a:pt x="13435" y="19977"/>
                  </a:moveTo>
                  <a:lnTo>
                    <a:pt x="13435" y="21600"/>
                  </a:lnTo>
                  <a:lnTo>
                    <a:pt x="20436" y="19284"/>
                  </a:lnTo>
                  <a:lnTo>
                    <a:pt x="13435" y="16968"/>
                  </a:lnTo>
                  <a:lnTo>
                    <a:pt x="13435" y="18591"/>
                  </a:lnTo>
                  <a:cubicBezTo>
                    <a:pt x="8324" y="17957"/>
                    <a:pt x="4043" y="15416"/>
                    <a:pt x="2231" y="11902"/>
                  </a:cubicBezTo>
                  <a:cubicBezTo>
                    <a:pt x="64" y="7697"/>
                    <a:pt x="1721" y="2931"/>
                    <a:pt x="6315" y="0"/>
                  </a:cubicBezTo>
                  <a:lnTo>
                    <a:pt x="4903" y="25"/>
                  </a:lnTo>
                  <a:cubicBezTo>
                    <a:pt x="435" y="3140"/>
                    <a:pt x="-1164" y="7933"/>
                    <a:pt x="874" y="12258"/>
                  </a:cubicBezTo>
                  <a:cubicBezTo>
                    <a:pt x="2784" y="16310"/>
                    <a:pt x="7624" y="19270"/>
                    <a:pt x="13435" y="199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5606690" y="2165944"/>
            <a:ext cx="205790" cy="205790"/>
            <a:chOff x="0" y="0"/>
            <a:chExt cx="205789" cy="205789"/>
          </a:xfrm>
        </p:grpSpPr>
        <p:sp>
          <p:nvSpPr>
            <p:cNvPr id="166" name="Shape 166"/>
            <p:cNvSpPr/>
            <p:nvPr/>
          </p:nvSpPr>
          <p:spPr>
            <a:xfrm flipH="1" flipV="1">
              <a:off x="-1" y="-1"/>
              <a:ext cx="205791" cy="20579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flipV="1">
              <a:off x="-1" y="-1"/>
              <a:ext cx="205791" cy="20579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2038737" y="2489330"/>
            <a:ext cx="205790" cy="205790"/>
            <a:chOff x="0" y="0"/>
            <a:chExt cx="205789" cy="205789"/>
          </a:xfrm>
        </p:grpSpPr>
        <p:sp>
          <p:nvSpPr>
            <p:cNvPr id="169" name="Shape 169"/>
            <p:cNvSpPr/>
            <p:nvPr/>
          </p:nvSpPr>
          <p:spPr>
            <a:xfrm flipH="1" flipV="1">
              <a:off x="-1" y="-1"/>
              <a:ext cx="205791" cy="20579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flipV="1">
              <a:off x="-1" y="-1"/>
              <a:ext cx="205791" cy="20579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T3_r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198" y="1173495"/>
            <a:ext cx="8608404" cy="6456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Guidelines for Iron Assessment</a:t>
            </a:r>
          </a:p>
        </p:txBody>
      </p:sp>
      <p:sp>
        <p:nvSpPr>
          <p:cNvPr id="345" name="Shape 345"/>
          <p:cNvSpPr/>
          <p:nvPr/>
        </p:nvSpPr>
        <p:spPr>
          <a:xfrm>
            <a:off x="5530621" y="1239989"/>
            <a:ext cx="1943558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3T</a:t>
            </a:r>
          </a:p>
        </p:txBody>
      </p:sp>
      <p:graphicFrame>
        <p:nvGraphicFramePr>
          <p:cNvPr id="346" name="Table 346"/>
          <p:cNvGraphicFramePr/>
          <p:nvPr/>
        </p:nvGraphicFramePr>
        <p:xfrm>
          <a:off x="599049" y="7347836"/>
          <a:ext cx="12257144" cy="224597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5712"/>
                <a:gridCol w="1935636"/>
                <a:gridCol w="1408536"/>
                <a:gridCol w="498312"/>
                <a:gridCol w="1851817"/>
                <a:gridCol w="1785594"/>
                <a:gridCol w="1709611"/>
                <a:gridCol w="1791926"/>
              </a:tblGrid>
              <a:tr h="666750"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</a:t>
                      </a:r>
                    </a:p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loading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(CMRtools)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CMR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Hepatic T2* (ms) </a:t>
                      </a:r>
                      <a:r>
                        <a:rPr>
                          <a:solidFill>
                            <a:schemeClr val="accent5"/>
                          </a:solidFill>
                        </a:rPr>
                        <a:t>(New Calculate)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20%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10%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i="1"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Dry weight  5%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None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0.50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1.04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2.3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Mild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&gt;2.7-6.3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2- 5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&gt;2.41-6.03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0.50- 1.22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1.04- 3.05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2.3- 5.41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Moderate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1.4-2.7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&gt;5-10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1.11-2.41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1.22-2.65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&gt;3.05-7.74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5.41-11.39mM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4807"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Severe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1.4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10 mg/g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1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&lt; 1.11 ms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2.65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7.74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chemeClr val="accent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H SarabunPSK"/>
                          <a:ea typeface="TH SarabunPSK"/>
                          <a:cs typeface="TH SarabunPSK"/>
                          <a:sym typeface="TH SarabunPSK"/>
                        </a:defRPr>
                      </a:pPr>
                      <a:r>
                        <a:t>&gt; 11.39 mM</a:t>
                      </a:r>
                    </a:p>
                  </a:txBody>
                  <a:tcPr marL="50800" marR="50800" marT="50800" marB="5080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7" name="Shape 347"/>
          <p:cNvSpPr/>
          <p:nvPr/>
        </p:nvSpPr>
        <p:spPr>
          <a:xfrm rot="16200000">
            <a:off x="1943540" y="2206388"/>
            <a:ext cx="1531611" cy="277777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 rot="16200000">
            <a:off x="1583180" y="4133603"/>
            <a:ext cx="2252331" cy="277778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rot="16200000">
            <a:off x="2257757" y="5726153"/>
            <a:ext cx="903177" cy="277778"/>
          </a:xfrm>
          <a:prstGeom prst="leftRightArrow">
            <a:avLst>
              <a:gd name="adj1" fmla="val 31140"/>
              <a:gd name="adj2" fmla="val 9633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910864" y="1830734"/>
            <a:ext cx="721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None</a:t>
            </a:r>
          </a:p>
        </p:txBody>
      </p:sp>
      <p:sp>
        <p:nvSpPr>
          <p:cNvPr id="351" name="Shape 351"/>
          <p:cNvSpPr/>
          <p:nvPr/>
        </p:nvSpPr>
        <p:spPr>
          <a:xfrm>
            <a:off x="1974618" y="3906501"/>
            <a:ext cx="5938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Mild</a:t>
            </a:r>
          </a:p>
        </p:txBody>
      </p:sp>
      <p:sp>
        <p:nvSpPr>
          <p:cNvPr id="352" name="Shape 352"/>
          <p:cNvSpPr/>
          <p:nvPr/>
        </p:nvSpPr>
        <p:spPr>
          <a:xfrm>
            <a:off x="1395388" y="5318191"/>
            <a:ext cx="120116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Moderate</a:t>
            </a:r>
          </a:p>
        </p:txBody>
      </p:sp>
      <p:sp>
        <p:nvSpPr>
          <p:cNvPr id="353" name="Shape 353"/>
          <p:cNvSpPr/>
          <p:nvPr/>
        </p:nvSpPr>
        <p:spPr>
          <a:xfrm>
            <a:off x="1691775" y="6331426"/>
            <a:ext cx="900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Severe</a:t>
            </a:r>
          </a:p>
        </p:txBody>
      </p:sp>
      <p:sp>
        <p:nvSpPr>
          <p:cNvPr id="354" name="Shape 354"/>
          <p:cNvSpPr/>
          <p:nvPr/>
        </p:nvSpPr>
        <p:spPr>
          <a:xfrm rot="16200000">
            <a:off x="2426757" y="6475126"/>
            <a:ext cx="565177" cy="277777"/>
          </a:xfrm>
          <a:prstGeom prst="leftRightArrow">
            <a:avLst>
              <a:gd name="adj1" fmla="val 27539"/>
              <a:gd name="adj2" fmla="val 68202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Table 356"/>
          <p:cNvGraphicFramePr/>
          <p:nvPr/>
        </p:nvGraphicFramePr>
        <p:xfrm>
          <a:off x="34081" y="2418911"/>
          <a:ext cx="12936634" cy="6363126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1061962"/>
                <a:gridCol w="753028"/>
                <a:gridCol w="753028"/>
                <a:gridCol w="753028"/>
                <a:gridCol w="753028"/>
                <a:gridCol w="753028"/>
                <a:gridCol w="753028"/>
                <a:gridCol w="753028"/>
                <a:gridCol w="753028"/>
                <a:gridCol w="753028"/>
                <a:gridCol w="849570"/>
                <a:gridCol w="849570"/>
                <a:gridCol w="849570"/>
                <a:gridCol w="849570"/>
                <a:gridCol w="849570"/>
                <a:gridCol w="849570"/>
              </a:tblGrid>
              <a:tr h="4318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ym typeface="Helvetica"/>
                        </a:rPr>
                        <a:t>Normalisation T2*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8792">
                <a:tc>
                  <a:txBody>
                    <a:bodyPr/>
                    <a:lstStyle/>
                    <a:p>
                      <a:pPr algn="l" defTabSz="457200">
                        <a:defRPr sz="144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44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37879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6955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olidFill>
                            <a:srgbClr val="FFFFFF"/>
                          </a:solidFill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4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7" name="Shape 357"/>
          <p:cNvSpPr/>
          <p:nvPr/>
        </p:nvSpPr>
        <p:spPr>
          <a:xfrm>
            <a:off x="2288158" y="1509232"/>
            <a:ext cx="84284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norm T2* = ( T2* - Initial T2* ) x Initial T2*</a:t>
            </a:r>
          </a:p>
        </p:txBody>
      </p:sp>
      <p:sp>
        <p:nvSpPr>
          <p:cNvPr id="358" name="Shape 358"/>
          <p:cNvSpPr/>
          <p:nvPr/>
        </p:nvSpPr>
        <p:spPr>
          <a:xfrm>
            <a:off x="3482143" y="196792"/>
            <a:ext cx="604051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Normalisation T2*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teability_10percent_load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135" y="1161353"/>
            <a:ext cx="7456705" cy="55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5071408" y="19679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  <p:pic>
        <p:nvPicPr>
          <p:cNvPr id="362" name="steability_5percent_load20.png"/>
          <p:cNvPicPr>
            <a:picLocks noChangeAspect="1"/>
          </p:cNvPicPr>
          <p:nvPr/>
        </p:nvPicPr>
        <p:blipFill>
          <a:blip r:embed="rId3">
            <a:extLst/>
          </a:blip>
          <a:srcRect r="6067"/>
          <a:stretch>
            <a:fillRect/>
          </a:stretch>
        </p:blipFill>
        <p:spPr>
          <a:xfrm>
            <a:off x="-530408" y="1161353"/>
            <a:ext cx="7004262" cy="55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2338543" y="918678"/>
            <a:ext cx="2037741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5%</a:t>
            </a:r>
          </a:p>
        </p:txBody>
      </p:sp>
      <p:sp>
        <p:nvSpPr>
          <p:cNvPr id="364" name="Shape 364"/>
          <p:cNvSpPr/>
          <p:nvPr/>
        </p:nvSpPr>
        <p:spPr>
          <a:xfrm>
            <a:off x="8628516" y="918678"/>
            <a:ext cx="2291944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10%</a:t>
            </a:r>
          </a:p>
        </p:txBody>
      </p:sp>
      <p:sp>
        <p:nvSpPr>
          <p:cNvPr id="365" name="Shape 365"/>
          <p:cNvSpPr/>
          <p:nvPr/>
        </p:nvSpPr>
        <p:spPr>
          <a:xfrm>
            <a:off x="2855636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366" name="Shape 366"/>
          <p:cNvSpPr/>
          <p:nvPr/>
        </p:nvSpPr>
        <p:spPr>
          <a:xfrm>
            <a:off x="9272710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367" name="Shape 367"/>
          <p:cNvSpPr/>
          <p:nvPr/>
        </p:nvSpPr>
        <p:spPr>
          <a:xfrm rot="16200000">
            <a:off x="-20113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368" name="Shape 368"/>
          <p:cNvSpPr/>
          <p:nvPr/>
        </p:nvSpPr>
        <p:spPr>
          <a:xfrm rot="16200000">
            <a:off x="45590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369" name="Shape 369"/>
          <p:cNvSpPr/>
          <p:nvPr/>
        </p:nvSpPr>
        <p:spPr>
          <a:xfrm>
            <a:off x="424441" y="5363543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</a:t>
            </a:r>
          </a:p>
        </p:txBody>
      </p:sp>
      <p:sp>
        <p:nvSpPr>
          <p:cNvPr id="370" name="Shape 370"/>
          <p:cNvSpPr/>
          <p:nvPr/>
        </p:nvSpPr>
        <p:spPr>
          <a:xfrm>
            <a:off x="424441" y="4597400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2</a:t>
            </a:r>
          </a:p>
        </p:txBody>
      </p:sp>
      <p:sp>
        <p:nvSpPr>
          <p:cNvPr id="371" name="Shape 371"/>
          <p:cNvSpPr/>
          <p:nvPr/>
        </p:nvSpPr>
        <p:spPr>
          <a:xfrm>
            <a:off x="424441" y="383125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3</a:t>
            </a:r>
          </a:p>
        </p:txBody>
      </p:sp>
      <p:sp>
        <p:nvSpPr>
          <p:cNvPr id="372" name="Shape 372"/>
          <p:cNvSpPr/>
          <p:nvPr/>
        </p:nvSpPr>
        <p:spPr>
          <a:xfrm>
            <a:off x="424441" y="3065112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4</a:t>
            </a:r>
          </a:p>
        </p:txBody>
      </p:sp>
      <p:sp>
        <p:nvSpPr>
          <p:cNvPr id="373" name="Shape 373"/>
          <p:cNvSpPr/>
          <p:nvPr/>
        </p:nvSpPr>
        <p:spPr>
          <a:xfrm>
            <a:off x="424441" y="2298968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5</a:t>
            </a:r>
          </a:p>
        </p:txBody>
      </p:sp>
      <p:sp>
        <p:nvSpPr>
          <p:cNvPr id="374" name="Shape 374"/>
          <p:cNvSpPr/>
          <p:nvPr/>
        </p:nvSpPr>
        <p:spPr>
          <a:xfrm>
            <a:off x="7002558" y="5363543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</a:t>
            </a:r>
          </a:p>
        </p:txBody>
      </p:sp>
      <p:sp>
        <p:nvSpPr>
          <p:cNvPr id="375" name="Shape 375"/>
          <p:cNvSpPr/>
          <p:nvPr/>
        </p:nvSpPr>
        <p:spPr>
          <a:xfrm>
            <a:off x="7002558" y="4597400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2</a:t>
            </a:r>
          </a:p>
        </p:txBody>
      </p:sp>
      <p:sp>
        <p:nvSpPr>
          <p:cNvPr id="376" name="Shape 376"/>
          <p:cNvSpPr/>
          <p:nvPr/>
        </p:nvSpPr>
        <p:spPr>
          <a:xfrm>
            <a:off x="7002558" y="383125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3</a:t>
            </a:r>
          </a:p>
        </p:txBody>
      </p:sp>
      <p:sp>
        <p:nvSpPr>
          <p:cNvPr id="377" name="Shape 377"/>
          <p:cNvSpPr/>
          <p:nvPr/>
        </p:nvSpPr>
        <p:spPr>
          <a:xfrm>
            <a:off x="7002558" y="3065112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4</a:t>
            </a:r>
          </a:p>
        </p:txBody>
      </p:sp>
      <p:sp>
        <p:nvSpPr>
          <p:cNvPr id="378" name="Shape 378"/>
          <p:cNvSpPr/>
          <p:nvPr/>
        </p:nvSpPr>
        <p:spPr>
          <a:xfrm>
            <a:off x="7002558" y="2298968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5</a:t>
            </a:r>
          </a:p>
        </p:txBody>
      </p:sp>
      <p:graphicFrame>
        <p:nvGraphicFramePr>
          <p:cNvPr id="379" name="Table 379"/>
          <p:cNvGraphicFramePr/>
          <p:nvPr/>
        </p:nvGraphicFramePr>
        <p:xfrm>
          <a:off x="3129821" y="6895831"/>
          <a:ext cx="6745156" cy="2682700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016000"/>
                <a:gridCol w="972886"/>
                <a:gridCol w="778309"/>
                <a:gridCol w="1883505"/>
                <a:gridCol w="2094456"/>
              </a:tblGrid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initial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(5%)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(10%)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teability_10percent_load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135" y="1161353"/>
            <a:ext cx="7456705" cy="5592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steability_5percent_load10.png"/>
          <p:cNvPicPr>
            <a:picLocks noChangeAspect="1"/>
          </p:cNvPicPr>
          <p:nvPr/>
        </p:nvPicPr>
        <p:blipFill>
          <a:blip r:embed="rId3">
            <a:extLst/>
          </a:blip>
          <a:srcRect r="6087"/>
          <a:stretch>
            <a:fillRect/>
          </a:stretch>
        </p:blipFill>
        <p:spPr>
          <a:xfrm>
            <a:off x="-530408" y="1161353"/>
            <a:ext cx="7002804" cy="55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>
            <a:off x="5071408" y="19679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  <p:sp>
        <p:nvSpPr>
          <p:cNvPr id="384" name="Shape 384"/>
          <p:cNvSpPr/>
          <p:nvPr/>
        </p:nvSpPr>
        <p:spPr>
          <a:xfrm>
            <a:off x="5071408" y="19679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  <p:sp>
        <p:nvSpPr>
          <p:cNvPr id="385" name="Shape 385"/>
          <p:cNvSpPr/>
          <p:nvPr/>
        </p:nvSpPr>
        <p:spPr>
          <a:xfrm>
            <a:off x="2338543" y="918678"/>
            <a:ext cx="2037741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5%</a:t>
            </a:r>
          </a:p>
        </p:txBody>
      </p:sp>
      <p:sp>
        <p:nvSpPr>
          <p:cNvPr id="386" name="Shape 386"/>
          <p:cNvSpPr/>
          <p:nvPr/>
        </p:nvSpPr>
        <p:spPr>
          <a:xfrm>
            <a:off x="8628516" y="918678"/>
            <a:ext cx="2291944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10%</a:t>
            </a:r>
          </a:p>
        </p:txBody>
      </p:sp>
      <p:sp>
        <p:nvSpPr>
          <p:cNvPr id="387" name="Shape 387"/>
          <p:cNvSpPr/>
          <p:nvPr/>
        </p:nvSpPr>
        <p:spPr>
          <a:xfrm>
            <a:off x="2855636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388" name="Shape 388"/>
          <p:cNvSpPr/>
          <p:nvPr/>
        </p:nvSpPr>
        <p:spPr>
          <a:xfrm>
            <a:off x="9272710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389" name="Shape 389"/>
          <p:cNvSpPr/>
          <p:nvPr/>
        </p:nvSpPr>
        <p:spPr>
          <a:xfrm rot="16200000">
            <a:off x="-20113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390" name="Shape 390"/>
          <p:cNvSpPr/>
          <p:nvPr/>
        </p:nvSpPr>
        <p:spPr>
          <a:xfrm rot="16200000">
            <a:off x="45590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391" name="Shape 391"/>
          <p:cNvSpPr/>
          <p:nvPr/>
        </p:nvSpPr>
        <p:spPr>
          <a:xfrm>
            <a:off x="424441" y="5363543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6</a:t>
            </a:r>
          </a:p>
        </p:txBody>
      </p:sp>
      <p:sp>
        <p:nvSpPr>
          <p:cNvPr id="392" name="Shape 392"/>
          <p:cNvSpPr/>
          <p:nvPr/>
        </p:nvSpPr>
        <p:spPr>
          <a:xfrm>
            <a:off x="424441" y="4597400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7</a:t>
            </a:r>
          </a:p>
        </p:txBody>
      </p:sp>
      <p:sp>
        <p:nvSpPr>
          <p:cNvPr id="393" name="Shape 393"/>
          <p:cNvSpPr/>
          <p:nvPr/>
        </p:nvSpPr>
        <p:spPr>
          <a:xfrm>
            <a:off x="424441" y="383125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8</a:t>
            </a:r>
          </a:p>
        </p:txBody>
      </p:sp>
      <p:sp>
        <p:nvSpPr>
          <p:cNvPr id="394" name="Shape 394"/>
          <p:cNvSpPr/>
          <p:nvPr/>
        </p:nvSpPr>
        <p:spPr>
          <a:xfrm>
            <a:off x="424441" y="3065112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9</a:t>
            </a:r>
          </a:p>
        </p:txBody>
      </p:sp>
      <p:sp>
        <p:nvSpPr>
          <p:cNvPr id="395" name="Shape 395"/>
          <p:cNvSpPr/>
          <p:nvPr/>
        </p:nvSpPr>
        <p:spPr>
          <a:xfrm>
            <a:off x="369323" y="2298968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10</a:t>
            </a:r>
          </a:p>
        </p:txBody>
      </p:sp>
      <p:sp>
        <p:nvSpPr>
          <p:cNvPr id="396" name="Shape 396"/>
          <p:cNvSpPr/>
          <p:nvPr/>
        </p:nvSpPr>
        <p:spPr>
          <a:xfrm>
            <a:off x="7059264" y="5363543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6</a:t>
            </a:r>
          </a:p>
        </p:txBody>
      </p:sp>
      <p:sp>
        <p:nvSpPr>
          <p:cNvPr id="397" name="Shape 397"/>
          <p:cNvSpPr/>
          <p:nvPr/>
        </p:nvSpPr>
        <p:spPr>
          <a:xfrm>
            <a:off x="7059264" y="4597399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7</a:t>
            </a:r>
          </a:p>
        </p:txBody>
      </p:sp>
      <p:sp>
        <p:nvSpPr>
          <p:cNvPr id="398" name="Shape 398"/>
          <p:cNvSpPr/>
          <p:nvPr/>
        </p:nvSpPr>
        <p:spPr>
          <a:xfrm>
            <a:off x="7059264" y="3831255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8</a:t>
            </a:r>
          </a:p>
        </p:txBody>
      </p:sp>
      <p:sp>
        <p:nvSpPr>
          <p:cNvPr id="399" name="Shape 399"/>
          <p:cNvSpPr/>
          <p:nvPr/>
        </p:nvSpPr>
        <p:spPr>
          <a:xfrm>
            <a:off x="7059264" y="3065112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9</a:t>
            </a:r>
          </a:p>
        </p:txBody>
      </p:sp>
      <p:sp>
        <p:nvSpPr>
          <p:cNvPr id="400" name="Shape 400"/>
          <p:cNvSpPr/>
          <p:nvPr/>
        </p:nvSpPr>
        <p:spPr>
          <a:xfrm>
            <a:off x="7004146" y="2298968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10</a:t>
            </a:r>
          </a:p>
        </p:txBody>
      </p:sp>
      <p:graphicFrame>
        <p:nvGraphicFramePr>
          <p:cNvPr id="401" name="Table 401"/>
          <p:cNvGraphicFramePr/>
          <p:nvPr/>
        </p:nvGraphicFramePr>
        <p:xfrm>
          <a:off x="3129821" y="6895831"/>
          <a:ext cx="6745156" cy="2682700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016000"/>
                <a:gridCol w="972886"/>
                <a:gridCol w="778309"/>
                <a:gridCol w="1883505"/>
                <a:gridCol w="2094456"/>
              </a:tblGrid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initial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(5%)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(10%)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teability_5percent_load5.png"/>
          <p:cNvPicPr>
            <a:picLocks noChangeAspect="1"/>
          </p:cNvPicPr>
          <p:nvPr/>
        </p:nvPicPr>
        <p:blipFill>
          <a:blip r:embed="rId2">
            <a:extLst/>
          </a:blip>
          <a:srcRect r="7276"/>
          <a:stretch>
            <a:fillRect/>
          </a:stretch>
        </p:blipFill>
        <p:spPr>
          <a:xfrm>
            <a:off x="-530408" y="1161353"/>
            <a:ext cx="6914096" cy="55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5071408" y="19679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  <p:pic>
        <p:nvPicPr>
          <p:cNvPr id="405" name="steability_10percent_load5.png"/>
          <p:cNvPicPr>
            <a:picLocks noChangeAspect="1"/>
          </p:cNvPicPr>
          <p:nvPr/>
        </p:nvPicPr>
        <p:blipFill>
          <a:blip r:embed="rId3">
            <a:extLst/>
          </a:blip>
          <a:srcRect l="6497"/>
          <a:stretch>
            <a:fillRect/>
          </a:stretch>
        </p:blipFill>
        <p:spPr>
          <a:xfrm>
            <a:off x="6530654" y="1161353"/>
            <a:ext cx="6972186" cy="55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/>
        </p:nvSpPr>
        <p:spPr>
          <a:xfrm>
            <a:off x="5071408" y="19679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  <p:sp>
        <p:nvSpPr>
          <p:cNvPr id="407" name="Shape 407"/>
          <p:cNvSpPr/>
          <p:nvPr/>
        </p:nvSpPr>
        <p:spPr>
          <a:xfrm>
            <a:off x="2338543" y="918678"/>
            <a:ext cx="2037741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5%</a:t>
            </a:r>
          </a:p>
        </p:txBody>
      </p:sp>
      <p:sp>
        <p:nvSpPr>
          <p:cNvPr id="408" name="Shape 408"/>
          <p:cNvSpPr/>
          <p:nvPr/>
        </p:nvSpPr>
        <p:spPr>
          <a:xfrm>
            <a:off x="8628516" y="918678"/>
            <a:ext cx="2291944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cutoff 10%</a:t>
            </a:r>
          </a:p>
        </p:txBody>
      </p:sp>
      <p:sp>
        <p:nvSpPr>
          <p:cNvPr id="409" name="Shape 409"/>
          <p:cNvSpPr/>
          <p:nvPr/>
        </p:nvSpPr>
        <p:spPr>
          <a:xfrm>
            <a:off x="2855636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410" name="Shape 410"/>
          <p:cNvSpPr/>
          <p:nvPr/>
        </p:nvSpPr>
        <p:spPr>
          <a:xfrm>
            <a:off x="9272710" y="6335266"/>
            <a:ext cx="1003555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week</a:t>
            </a:r>
          </a:p>
        </p:txBody>
      </p:sp>
      <p:sp>
        <p:nvSpPr>
          <p:cNvPr id="411" name="Shape 411"/>
          <p:cNvSpPr/>
          <p:nvPr/>
        </p:nvSpPr>
        <p:spPr>
          <a:xfrm rot="16200000">
            <a:off x="-20113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412" name="Shape 412"/>
          <p:cNvSpPr/>
          <p:nvPr/>
        </p:nvSpPr>
        <p:spPr>
          <a:xfrm rot="16200000">
            <a:off x="4559083" y="3716317"/>
            <a:ext cx="4358433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position</a:t>
            </a:r>
          </a:p>
        </p:txBody>
      </p:sp>
      <p:sp>
        <p:nvSpPr>
          <p:cNvPr id="413" name="Shape 413"/>
          <p:cNvSpPr/>
          <p:nvPr/>
        </p:nvSpPr>
        <p:spPr>
          <a:xfrm>
            <a:off x="394723" y="5363543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11</a:t>
            </a:r>
          </a:p>
        </p:txBody>
      </p:sp>
      <p:sp>
        <p:nvSpPr>
          <p:cNvPr id="414" name="Shape 414"/>
          <p:cNvSpPr/>
          <p:nvPr/>
        </p:nvSpPr>
        <p:spPr>
          <a:xfrm>
            <a:off x="394723" y="4597400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12</a:t>
            </a:r>
          </a:p>
        </p:txBody>
      </p:sp>
      <p:sp>
        <p:nvSpPr>
          <p:cNvPr id="415" name="Shape 415"/>
          <p:cNvSpPr/>
          <p:nvPr/>
        </p:nvSpPr>
        <p:spPr>
          <a:xfrm>
            <a:off x="394723" y="3831256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13</a:t>
            </a:r>
          </a:p>
        </p:txBody>
      </p:sp>
      <p:sp>
        <p:nvSpPr>
          <p:cNvPr id="416" name="Shape 416"/>
          <p:cNvSpPr/>
          <p:nvPr/>
        </p:nvSpPr>
        <p:spPr>
          <a:xfrm>
            <a:off x="394723" y="3065112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14</a:t>
            </a:r>
          </a:p>
        </p:txBody>
      </p:sp>
      <p:sp>
        <p:nvSpPr>
          <p:cNvPr id="417" name="Shape 417"/>
          <p:cNvSpPr/>
          <p:nvPr/>
        </p:nvSpPr>
        <p:spPr>
          <a:xfrm>
            <a:off x="394723" y="2298968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15</a:t>
            </a:r>
          </a:p>
        </p:txBody>
      </p:sp>
      <p:sp>
        <p:nvSpPr>
          <p:cNvPr id="418" name="Shape 418"/>
          <p:cNvSpPr/>
          <p:nvPr/>
        </p:nvSpPr>
        <p:spPr>
          <a:xfrm>
            <a:off x="6978746" y="5363543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11</a:t>
            </a:r>
          </a:p>
        </p:txBody>
      </p:sp>
      <p:sp>
        <p:nvSpPr>
          <p:cNvPr id="419" name="Shape 419"/>
          <p:cNvSpPr/>
          <p:nvPr/>
        </p:nvSpPr>
        <p:spPr>
          <a:xfrm>
            <a:off x="6978746" y="4597399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12</a:t>
            </a:r>
          </a:p>
        </p:txBody>
      </p:sp>
      <p:sp>
        <p:nvSpPr>
          <p:cNvPr id="420" name="Shape 420"/>
          <p:cNvSpPr/>
          <p:nvPr/>
        </p:nvSpPr>
        <p:spPr>
          <a:xfrm>
            <a:off x="6978746" y="3831255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13</a:t>
            </a:r>
          </a:p>
        </p:txBody>
      </p:sp>
      <p:sp>
        <p:nvSpPr>
          <p:cNvPr id="421" name="Shape 421"/>
          <p:cNvSpPr/>
          <p:nvPr/>
        </p:nvSpPr>
        <p:spPr>
          <a:xfrm>
            <a:off x="6978746" y="3065112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14</a:t>
            </a:r>
          </a:p>
        </p:txBody>
      </p:sp>
      <p:sp>
        <p:nvSpPr>
          <p:cNvPr id="422" name="Shape 422"/>
          <p:cNvSpPr/>
          <p:nvPr/>
        </p:nvSpPr>
        <p:spPr>
          <a:xfrm>
            <a:off x="6978746" y="2298968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15</a:t>
            </a:r>
          </a:p>
        </p:txBody>
      </p:sp>
      <p:graphicFrame>
        <p:nvGraphicFramePr>
          <p:cNvPr id="423" name="Table 423"/>
          <p:cNvGraphicFramePr/>
          <p:nvPr/>
        </p:nvGraphicFramePr>
        <p:xfrm>
          <a:off x="3129821" y="6895831"/>
          <a:ext cx="6745156" cy="2682700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016000"/>
                <a:gridCol w="972886"/>
                <a:gridCol w="778309"/>
                <a:gridCol w="1883505"/>
                <a:gridCol w="2094456"/>
              </a:tblGrid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initial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(5%)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(10%)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Table 425"/>
          <p:cNvGraphicFramePr/>
          <p:nvPr/>
        </p:nvGraphicFramePr>
        <p:xfrm>
          <a:off x="2391878" y="1870150"/>
          <a:ext cx="8221041" cy="7135540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016000"/>
                <a:gridCol w="972886"/>
                <a:gridCol w="778309"/>
                <a:gridCol w="2726923"/>
                <a:gridCol w="2726923"/>
              </a:tblGrid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initial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(cutoff 5%)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FFFFFF"/>
                          </a:solidFill>
                          <a:sym typeface="Helvetica"/>
                        </a:rPr>
                        <a:t>week out (cutoff 10%)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45078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44528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>
                          <a:solidFill>
                            <a:srgbClr val="367DA2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26" name="Shape 426"/>
          <p:cNvSpPr/>
          <p:nvPr/>
        </p:nvSpPr>
        <p:spPr>
          <a:xfrm>
            <a:off x="5071408" y="530752"/>
            <a:ext cx="286198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stability 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 idx="4294967295"/>
          </p:nvPr>
        </p:nvSpPr>
        <p:spPr>
          <a:xfrm>
            <a:off x="758045" y="113927"/>
            <a:ext cx="11488709" cy="1270001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t>Result Transfer ROI</a:t>
            </a:r>
          </a:p>
        </p:txBody>
      </p:sp>
      <p:pic>
        <p:nvPicPr>
          <p:cNvPr id="175" name="CMRtools_user1_01.jpg"/>
          <p:cNvPicPr>
            <a:picLocks/>
          </p:cNvPicPr>
          <p:nvPr/>
        </p:nvPicPr>
        <p:blipFill>
          <a:blip r:embed="rId2">
            <a:extLst/>
          </a:blip>
          <a:srcRect l="15166" t="48486" r="50149" b="5029"/>
          <a:stretch>
            <a:fillRect/>
          </a:stretch>
        </p:blipFill>
        <p:spPr>
          <a:xfrm>
            <a:off x="10341570" y="164175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CMRtools_user1_02.jpg"/>
          <p:cNvPicPr>
            <a:picLocks/>
          </p:cNvPicPr>
          <p:nvPr/>
        </p:nvPicPr>
        <p:blipFill>
          <a:blip r:embed="rId3">
            <a:extLst/>
          </a:blip>
          <a:srcRect l="15227" t="48503" r="50361" b="5145"/>
          <a:stretch>
            <a:fillRect/>
          </a:stretch>
        </p:blipFill>
        <p:spPr>
          <a:xfrm>
            <a:off x="7786985" y="164175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CMRtools_user1_03.jpg"/>
          <p:cNvPicPr>
            <a:picLocks/>
          </p:cNvPicPr>
          <p:nvPr/>
        </p:nvPicPr>
        <p:blipFill>
          <a:blip r:embed="rId4">
            <a:extLst/>
          </a:blip>
          <a:srcRect l="15212" t="48706" r="50374" b="4934"/>
          <a:stretch>
            <a:fillRect/>
          </a:stretch>
        </p:blipFill>
        <p:spPr>
          <a:xfrm>
            <a:off x="5232400" y="164175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MRtools_user1_04.jpg"/>
          <p:cNvPicPr>
            <a:picLocks/>
          </p:cNvPicPr>
          <p:nvPr/>
        </p:nvPicPr>
        <p:blipFill>
          <a:blip r:embed="rId5">
            <a:extLst/>
          </a:blip>
          <a:srcRect l="15174" t="48424" r="50096" b="5004"/>
          <a:stretch>
            <a:fillRect/>
          </a:stretch>
        </p:blipFill>
        <p:spPr>
          <a:xfrm>
            <a:off x="2677814" y="164175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CMRtools_user1_05.jpg"/>
          <p:cNvPicPr>
            <a:picLocks/>
          </p:cNvPicPr>
          <p:nvPr/>
        </p:nvPicPr>
        <p:blipFill>
          <a:blip r:embed="rId6">
            <a:extLst/>
          </a:blip>
          <a:srcRect l="15252" t="48672" r="50137" b="4942"/>
          <a:stretch>
            <a:fillRect/>
          </a:stretch>
        </p:blipFill>
        <p:spPr>
          <a:xfrm>
            <a:off x="123229" y="164175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TRIMTESTAVG_ROI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41571" y="436996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TRIMTESTAVG_ROI0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6985" y="436996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TRIMTESTAVG_ROI0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32400" y="4369960"/>
            <a:ext cx="2540000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TRIMTESTAVG_ROI0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77814" y="436996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TRIMTESTAVG_ROI0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229" y="436996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TRIMTESTAVG_ROI0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2135" y="709816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TRIMTESTAVG_ROI0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78908" y="709816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TRIMTESTAVG_ROI0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33494" y="709816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TRIMTESTAVG_ROI0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88079" y="709816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RIMTESTAVG_ROI05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342664" y="7098162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31259" y="3699158"/>
            <a:ext cx="14903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CMRtools</a:t>
            </a:r>
          </a:p>
        </p:txBody>
      </p:sp>
      <p:sp>
        <p:nvSpPr>
          <p:cNvPr id="191" name="Shape 191"/>
          <p:cNvSpPr/>
          <p:nvPr/>
        </p:nvSpPr>
        <p:spPr>
          <a:xfrm>
            <a:off x="2681829" y="3699158"/>
            <a:ext cx="14903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CMRtools</a:t>
            </a:r>
          </a:p>
        </p:txBody>
      </p:sp>
      <p:sp>
        <p:nvSpPr>
          <p:cNvPr id="192" name="Shape 192"/>
          <p:cNvSpPr/>
          <p:nvPr/>
        </p:nvSpPr>
        <p:spPr>
          <a:xfrm>
            <a:off x="5236415" y="3699158"/>
            <a:ext cx="14903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CMRtools</a:t>
            </a:r>
          </a:p>
        </p:txBody>
      </p:sp>
      <p:sp>
        <p:nvSpPr>
          <p:cNvPr id="193" name="Shape 193"/>
          <p:cNvSpPr/>
          <p:nvPr/>
        </p:nvSpPr>
        <p:spPr>
          <a:xfrm>
            <a:off x="7788992" y="3699158"/>
            <a:ext cx="14903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CMRtools</a:t>
            </a:r>
          </a:p>
        </p:txBody>
      </p:sp>
      <p:sp>
        <p:nvSpPr>
          <p:cNvPr id="194" name="Shape 194"/>
          <p:cNvSpPr/>
          <p:nvPr/>
        </p:nvSpPr>
        <p:spPr>
          <a:xfrm>
            <a:off x="10334278" y="3699158"/>
            <a:ext cx="14903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CMRtools</a:t>
            </a:r>
          </a:p>
        </p:txBody>
      </p:sp>
      <p:sp>
        <p:nvSpPr>
          <p:cNvPr id="195" name="Shape 195"/>
          <p:cNvSpPr/>
          <p:nvPr/>
        </p:nvSpPr>
        <p:spPr>
          <a:xfrm>
            <a:off x="114536" y="6427360"/>
            <a:ext cx="7321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1.5T</a:t>
            </a:r>
          </a:p>
        </p:txBody>
      </p:sp>
      <p:sp>
        <p:nvSpPr>
          <p:cNvPr id="196" name="Shape 196"/>
          <p:cNvSpPr/>
          <p:nvPr/>
        </p:nvSpPr>
        <p:spPr>
          <a:xfrm>
            <a:off x="2673468" y="6427360"/>
            <a:ext cx="7321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1.5T</a:t>
            </a:r>
          </a:p>
        </p:txBody>
      </p:sp>
      <p:sp>
        <p:nvSpPr>
          <p:cNvPr id="197" name="Shape 197"/>
          <p:cNvSpPr/>
          <p:nvPr/>
        </p:nvSpPr>
        <p:spPr>
          <a:xfrm>
            <a:off x="5230226" y="6427360"/>
            <a:ext cx="7321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1.5T</a:t>
            </a:r>
          </a:p>
        </p:txBody>
      </p:sp>
      <p:sp>
        <p:nvSpPr>
          <p:cNvPr id="198" name="Shape 198"/>
          <p:cNvSpPr/>
          <p:nvPr/>
        </p:nvSpPr>
        <p:spPr>
          <a:xfrm>
            <a:off x="7785898" y="6427360"/>
            <a:ext cx="7321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1.5T</a:t>
            </a:r>
          </a:p>
        </p:txBody>
      </p:sp>
      <p:sp>
        <p:nvSpPr>
          <p:cNvPr id="199" name="Shape 199"/>
          <p:cNvSpPr/>
          <p:nvPr/>
        </p:nvSpPr>
        <p:spPr>
          <a:xfrm>
            <a:off x="10348090" y="6427360"/>
            <a:ext cx="7321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1.5T</a:t>
            </a:r>
          </a:p>
        </p:txBody>
      </p:sp>
      <p:sp>
        <p:nvSpPr>
          <p:cNvPr id="200" name="Shape 200"/>
          <p:cNvSpPr/>
          <p:nvPr/>
        </p:nvSpPr>
        <p:spPr>
          <a:xfrm>
            <a:off x="108397" y="9155562"/>
            <a:ext cx="4673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3T</a:t>
            </a:r>
          </a:p>
        </p:txBody>
      </p:sp>
      <p:sp>
        <p:nvSpPr>
          <p:cNvPr id="201" name="Shape 201"/>
          <p:cNvSpPr/>
          <p:nvPr/>
        </p:nvSpPr>
        <p:spPr>
          <a:xfrm>
            <a:off x="2670945" y="9155562"/>
            <a:ext cx="4673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3T</a:t>
            </a:r>
          </a:p>
        </p:txBody>
      </p:sp>
      <p:sp>
        <p:nvSpPr>
          <p:cNvPr id="202" name="Shape 202"/>
          <p:cNvSpPr/>
          <p:nvPr/>
        </p:nvSpPr>
        <p:spPr>
          <a:xfrm>
            <a:off x="5227114" y="9155562"/>
            <a:ext cx="4673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3T</a:t>
            </a:r>
          </a:p>
        </p:txBody>
      </p:sp>
      <p:sp>
        <p:nvSpPr>
          <p:cNvPr id="203" name="Shape 203"/>
          <p:cNvSpPr/>
          <p:nvPr/>
        </p:nvSpPr>
        <p:spPr>
          <a:xfrm>
            <a:off x="7793505" y="9155562"/>
            <a:ext cx="4673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3T</a:t>
            </a:r>
          </a:p>
        </p:txBody>
      </p:sp>
      <p:sp>
        <p:nvSpPr>
          <p:cNvPr id="204" name="Shape 204"/>
          <p:cNvSpPr/>
          <p:nvPr/>
        </p:nvSpPr>
        <p:spPr>
          <a:xfrm>
            <a:off x="10349674" y="9155562"/>
            <a:ext cx="4673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3T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TRIMTESTAVG_ROI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3114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TRIMTESTAVG_ROI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3114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TRIMTESTAVG_ROI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363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TRIMTESTAVG_ROI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51612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TRIMTESTAVG_ROI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2363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TRIMTESTAVG_ROI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51612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3429558" y="299236"/>
            <a:ext cx="61456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transfer roi from 1.5 to 3 Tesla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TRIMTESTAVG_ROI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644" y="1397994"/>
            <a:ext cx="3409051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TRIMTESTAVG_ROI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017" y="4950927"/>
            <a:ext cx="3400305" cy="340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TRIMTESTAVG_ROI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7547" y="1397994"/>
            <a:ext cx="3409051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TRIMTESTAVG_ROI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8690" y="4950927"/>
            <a:ext cx="3386764" cy="338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TRIMTESTAVG_ROI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5449" y="1397994"/>
            <a:ext cx="3409052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TRIMTESTAVG_ROI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99822" y="4946554"/>
            <a:ext cx="3409051" cy="3409052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/>
        </p:nvSpPr>
        <p:spPr>
          <a:xfrm>
            <a:off x="3429558" y="299236"/>
            <a:ext cx="61456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transfer roi from 1.5 to 3 Tesla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3" name="fig_user1vsus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4" name="Table 454"/>
          <p:cNvGraphicFramePr/>
          <p:nvPr/>
        </p:nvGraphicFramePr>
        <p:xfrm>
          <a:off x="7382933" y="6011333"/>
          <a:ext cx="5149584" cy="21556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8" name="fig_user1vsuse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9" name="Table 459"/>
          <p:cNvGraphicFramePr/>
          <p:nvPr/>
        </p:nvGraphicFramePr>
        <p:xfrm>
          <a:off x="7382933" y="6011333"/>
          <a:ext cx="5149584" cy="21556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3" name="fig_user2vsuse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4" name="Table 464"/>
          <p:cNvGraphicFramePr/>
          <p:nvPr/>
        </p:nvGraphicFramePr>
        <p:xfrm>
          <a:off x="7382933" y="6011333"/>
          <a:ext cx="5149586" cy="21556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CM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7" name="Table 467"/>
          <p:cNvGraphicFramePr/>
          <p:nvPr/>
        </p:nvGraphicFramePr>
        <p:xfrm>
          <a:off x="9919690" y="2941935"/>
          <a:ext cx="2881382" cy="549470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66" b="1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1" name="T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2" name="Table 472"/>
          <p:cNvGraphicFramePr/>
          <p:nvPr/>
        </p:nvGraphicFramePr>
        <p:xfrm>
          <a:off x="8920623" y="1925935"/>
          <a:ext cx="2881382" cy="549470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66" b="1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MRIM</a:t>
            </a:r>
          </a:p>
        </p:txBody>
      </p:sp>
      <p:graphicFrame>
        <p:nvGraphicFramePr>
          <p:cNvPr id="207" name="Table 207"/>
          <p:cNvGraphicFramePr/>
          <p:nvPr>
            <p:extLst>
              <p:ext uri="{D42A27DB-BD31-4B8C-83A1-F6EECF244321}">
                <p14:modId xmlns:p14="http://schemas.microsoft.com/office/powerpoint/2010/main" val="2707702013"/>
              </p:ext>
            </p:extLst>
          </p:nvPr>
        </p:nvGraphicFramePr>
        <p:xfrm>
          <a:off x="504037" y="1164586"/>
          <a:ext cx="11996724" cy="7773185"/>
        </p:xfrm>
        <a:graphic>
          <a:graphicData uri="http://schemas.openxmlformats.org/drawingml/2006/table">
            <a:tbl>
              <a:tblPr firstRow="1" firstCol="1" lastRow="1" bandRow="1">
                <a:tableStyleId>{C7B018BB-80A7-4F77-B60F-C8B233D01FF8}</a:tableStyleId>
              </a:tblPr>
              <a:tblGrid>
                <a:gridCol w="987624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  <a:gridCol w="733940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ym typeface="Helvetica"/>
                        </a:rPr>
                        <a:t>T2* value (ms) 1.5T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74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0270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-34.93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-213.31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75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02708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903856">
                <a:tc>
                  <a:txBody>
                    <a:bodyPr/>
                    <a:lstStyle/>
                    <a:p>
                      <a:pPr algn="l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 correct value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9CE159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b="1" dirty="0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6" name="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7" name="Table 477"/>
          <p:cNvGraphicFramePr/>
          <p:nvPr/>
        </p:nvGraphicFramePr>
        <p:xfrm>
          <a:off x="8920623" y="1925935"/>
          <a:ext cx="2881382" cy="549470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66" b="1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66" b="1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1" name="fig_CMRv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2" name="Table 482"/>
          <p:cNvGraphicFramePr/>
          <p:nvPr/>
        </p:nvGraphicFramePr>
        <p:xfrm>
          <a:off x="8314266" y="4209421"/>
          <a:ext cx="4544815" cy="30746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5" name="Shape 4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6" name="fig_CMRvs15T_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7" name="Table 487"/>
          <p:cNvGraphicFramePr/>
          <p:nvPr/>
        </p:nvGraphicFramePr>
        <p:xfrm>
          <a:off x="8314266" y="4209421"/>
          <a:ext cx="4544815" cy="30746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488" name="Shape 488"/>
          <p:cNvSpPr/>
          <p:nvPr/>
        </p:nvSpPr>
        <p:spPr>
          <a:xfrm>
            <a:off x="6172564" y="7473950"/>
            <a:ext cx="6671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calculate without position 4,5,10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2" name="fig_CMRvs3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3" name="Table 493"/>
          <p:cNvGraphicFramePr/>
          <p:nvPr/>
        </p:nvGraphicFramePr>
        <p:xfrm>
          <a:off x="8314266" y="4209421"/>
          <a:ext cx="4544815" cy="30746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7" name="fig_CMRvs3T_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8" name="Table 498"/>
          <p:cNvGraphicFramePr/>
          <p:nvPr/>
        </p:nvGraphicFramePr>
        <p:xfrm>
          <a:off x="8314266" y="4209421"/>
          <a:ext cx="4544815" cy="30746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499" name="Shape 499"/>
          <p:cNvSpPr/>
          <p:nvPr/>
        </p:nvSpPr>
        <p:spPr>
          <a:xfrm>
            <a:off x="6172564" y="7473950"/>
            <a:ext cx="6671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calculate without position 4,5,10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3" name="fig_15Tvs3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4" name="Table 504"/>
          <p:cNvGraphicFramePr/>
          <p:nvPr/>
        </p:nvGraphicFramePr>
        <p:xfrm>
          <a:off x="8314266" y="4209421"/>
          <a:ext cx="4544815" cy="30746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33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Table 209"/>
          <p:cNvGraphicFramePr/>
          <p:nvPr>
            <p:extLst>
              <p:ext uri="{D42A27DB-BD31-4B8C-83A1-F6EECF244321}">
                <p14:modId xmlns:p14="http://schemas.microsoft.com/office/powerpoint/2010/main" val="4025267157"/>
              </p:ext>
            </p:extLst>
          </p:nvPr>
        </p:nvGraphicFramePr>
        <p:xfrm>
          <a:off x="502173" y="1175344"/>
          <a:ext cx="12000444" cy="7771746"/>
        </p:xfrm>
        <a:graphic>
          <a:graphicData uri="http://schemas.openxmlformats.org/drawingml/2006/table">
            <a:tbl>
              <a:tblPr firstRow="1" firstCol="1" lastRow="1" bandRow="1">
                <a:tableStyleId>{C7B018BB-80A7-4F77-B60F-C8B233D01FF8}</a:tableStyleId>
              </a:tblPr>
              <a:tblGrid>
                <a:gridCol w="98888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  <a:gridCol w="734104"/>
              </a:tblGrid>
              <a:tr h="4953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dirty="0">
                          <a:sym typeface="Helvetica"/>
                        </a:rPr>
                        <a:t>T2* value (</a:t>
                      </a:r>
                      <a:r>
                        <a:rPr sz="2073" dirty="0" err="1">
                          <a:sym typeface="Helvetica"/>
                        </a:rPr>
                        <a:t>ms</a:t>
                      </a:r>
                      <a:r>
                        <a:rPr sz="2073" dirty="0">
                          <a:sym typeface="Helvetica"/>
                        </a:rPr>
                        <a:t>) 3T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863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40284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-20.90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-7.69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13.83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-55.54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-21.28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-8.54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-4.03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-14.40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-2.72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-105.13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-2.91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9.76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-16.82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5.58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-5.19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100.45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-336.24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-7.05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11.62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-3.18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12.54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93896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12.71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402849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499BC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5.33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FF5F5E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-3.89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-2.00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solidFill>
                      <a:srgbClr val="CF232B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406091"/>
                      </a:solidFill>
                      <a:miter lim="400000"/>
                    </a:lnB>
                    <a:noFill/>
                  </a:tcPr>
                </a:tc>
              </a:tr>
              <a:tr h="911461">
                <a:tc>
                  <a:txBody>
                    <a:bodyPr/>
                    <a:lstStyle/>
                    <a:p>
                      <a:pPr algn="l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 correct value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3.63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9CE159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0.74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11.85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6.21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3.50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 b="1" dirty="0">
                          <a:solidFill>
                            <a:srgbClr val="499AC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06091"/>
                      </a:solidFill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week1user1p1.png"/>
          <p:cNvPicPr>
            <a:picLocks noChangeAspect="1"/>
          </p:cNvPicPr>
          <p:nvPr/>
        </p:nvPicPr>
        <p:blipFill>
          <a:blip r:embed="rId2">
            <a:extLst/>
          </a:blip>
          <a:srcRect l="19165" t="48315" r="64620" b="35566"/>
          <a:stretch>
            <a:fillRect/>
          </a:stretch>
        </p:blipFill>
        <p:spPr>
          <a:xfrm>
            <a:off x="1526779" y="1712702"/>
            <a:ext cx="2024070" cy="201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week1user1p2.png"/>
          <p:cNvPicPr>
            <a:picLocks noChangeAspect="1"/>
          </p:cNvPicPr>
          <p:nvPr/>
        </p:nvPicPr>
        <p:blipFill>
          <a:blip r:embed="rId3">
            <a:extLst/>
          </a:blip>
          <a:srcRect l="17958" t="32851" r="65935" b="51042"/>
          <a:stretch>
            <a:fillRect/>
          </a:stretch>
        </p:blipFill>
        <p:spPr>
          <a:xfrm>
            <a:off x="3807004" y="1711058"/>
            <a:ext cx="2010613" cy="2010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week1user1p3.png"/>
          <p:cNvPicPr>
            <a:picLocks noChangeAspect="1"/>
          </p:cNvPicPr>
          <p:nvPr/>
        </p:nvPicPr>
        <p:blipFill>
          <a:blip r:embed="rId4">
            <a:extLst/>
          </a:blip>
          <a:srcRect l="26281" t="19710" r="57601" b="64171"/>
          <a:stretch>
            <a:fillRect/>
          </a:stretch>
        </p:blipFill>
        <p:spPr>
          <a:xfrm>
            <a:off x="6071607" y="1717349"/>
            <a:ext cx="2012108" cy="201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week1user1p4.png"/>
          <p:cNvPicPr>
            <a:picLocks noChangeAspect="1"/>
          </p:cNvPicPr>
          <p:nvPr/>
        </p:nvPicPr>
        <p:blipFill>
          <a:blip r:embed="rId5">
            <a:extLst/>
          </a:blip>
          <a:srcRect l="40606" t="13140" r="43217" b="70683"/>
          <a:stretch>
            <a:fillRect/>
          </a:stretch>
        </p:blipFill>
        <p:spPr>
          <a:xfrm>
            <a:off x="8339926" y="1714716"/>
            <a:ext cx="2019371" cy="201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week1user1p5.png"/>
          <p:cNvPicPr>
            <a:picLocks noChangeAspect="1"/>
          </p:cNvPicPr>
          <p:nvPr/>
        </p:nvPicPr>
        <p:blipFill>
          <a:blip r:embed="rId6">
            <a:extLst/>
          </a:blip>
          <a:srcRect l="55628" t="17520" r="28300" b="66407"/>
          <a:stretch>
            <a:fillRect/>
          </a:stretch>
        </p:blipFill>
        <p:spPr>
          <a:xfrm>
            <a:off x="10627838" y="1723315"/>
            <a:ext cx="2006341" cy="200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week1user2p1.png"/>
          <p:cNvPicPr>
            <a:picLocks noChangeAspect="1"/>
          </p:cNvPicPr>
          <p:nvPr/>
        </p:nvPicPr>
        <p:blipFill>
          <a:blip r:embed="rId7">
            <a:extLst/>
          </a:blip>
          <a:srcRect l="18834" t="48620" r="65040" b="35255"/>
          <a:stretch>
            <a:fillRect/>
          </a:stretch>
        </p:blipFill>
        <p:spPr>
          <a:xfrm>
            <a:off x="1532381" y="4251549"/>
            <a:ext cx="2012962" cy="201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week1user2p2.png"/>
          <p:cNvPicPr>
            <a:picLocks noChangeAspect="1"/>
          </p:cNvPicPr>
          <p:nvPr/>
        </p:nvPicPr>
        <p:blipFill>
          <a:blip r:embed="rId8">
            <a:extLst/>
          </a:blip>
          <a:srcRect l="18396" t="32413" r="65476" b="51460"/>
          <a:stretch>
            <a:fillRect/>
          </a:stretch>
        </p:blipFill>
        <p:spPr>
          <a:xfrm>
            <a:off x="3805985" y="4249396"/>
            <a:ext cx="2013176" cy="201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week1user2p3.png"/>
          <p:cNvPicPr>
            <a:picLocks noChangeAspect="1"/>
          </p:cNvPicPr>
          <p:nvPr/>
        </p:nvPicPr>
        <p:blipFill>
          <a:blip r:embed="rId9">
            <a:extLst/>
          </a:blip>
          <a:srcRect l="26281" t="19710" r="57538" b="64108"/>
          <a:stretch>
            <a:fillRect/>
          </a:stretch>
        </p:blipFill>
        <p:spPr>
          <a:xfrm>
            <a:off x="6072626" y="4252631"/>
            <a:ext cx="2019904" cy="2019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week1user2p4.png"/>
          <p:cNvPicPr>
            <a:picLocks noChangeAspect="1"/>
          </p:cNvPicPr>
          <p:nvPr/>
        </p:nvPicPr>
        <p:blipFill>
          <a:blip r:embed="rId10">
            <a:extLst/>
          </a:blip>
          <a:srcRect l="40401" t="14109" r="43535" b="69827"/>
          <a:stretch>
            <a:fillRect/>
          </a:stretch>
        </p:blipFill>
        <p:spPr>
          <a:xfrm>
            <a:off x="8347057" y="4261203"/>
            <a:ext cx="2005273" cy="200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week1user2p5.png"/>
          <p:cNvPicPr>
            <a:picLocks noChangeAspect="1"/>
          </p:cNvPicPr>
          <p:nvPr/>
        </p:nvPicPr>
        <p:blipFill>
          <a:blip r:embed="rId11">
            <a:extLst/>
          </a:blip>
          <a:srcRect l="54752" t="17520" r="28969" b="66201"/>
          <a:stretch>
            <a:fillRect/>
          </a:stretch>
        </p:blipFill>
        <p:spPr>
          <a:xfrm>
            <a:off x="10615105" y="4249939"/>
            <a:ext cx="2032080" cy="2032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week1user3p1.png"/>
          <p:cNvPicPr>
            <a:picLocks noChangeAspect="1"/>
          </p:cNvPicPr>
          <p:nvPr/>
        </p:nvPicPr>
        <p:blipFill>
          <a:blip r:embed="rId12">
            <a:extLst/>
          </a:blip>
          <a:srcRect l="19272" t="47744" r="64492" b="36021"/>
          <a:stretch>
            <a:fillRect/>
          </a:stretch>
        </p:blipFill>
        <p:spPr>
          <a:xfrm>
            <a:off x="1525251" y="6791415"/>
            <a:ext cx="2026740" cy="202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week1user3p2.png"/>
          <p:cNvPicPr>
            <a:picLocks noChangeAspect="1"/>
          </p:cNvPicPr>
          <p:nvPr/>
        </p:nvPicPr>
        <p:blipFill>
          <a:blip r:embed="rId13">
            <a:extLst/>
          </a:blip>
          <a:srcRect l="17958" t="32413" r="65893" b="51438"/>
          <a:stretch>
            <a:fillRect/>
          </a:stretch>
        </p:blipFill>
        <p:spPr>
          <a:xfrm>
            <a:off x="3804458" y="6789262"/>
            <a:ext cx="2015846" cy="201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week1user3p3.png"/>
          <p:cNvPicPr>
            <a:picLocks noChangeAspect="1"/>
          </p:cNvPicPr>
          <p:nvPr/>
        </p:nvPicPr>
        <p:blipFill>
          <a:blip r:embed="rId14">
            <a:extLst/>
          </a:blip>
          <a:srcRect l="26281" t="19272" r="57648" b="64656"/>
          <a:stretch>
            <a:fillRect/>
          </a:stretch>
        </p:blipFill>
        <p:spPr>
          <a:xfrm>
            <a:off x="6074154" y="6792497"/>
            <a:ext cx="2006234" cy="2006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week1user3p4.png"/>
          <p:cNvPicPr>
            <a:picLocks noChangeAspect="1"/>
          </p:cNvPicPr>
          <p:nvPr/>
        </p:nvPicPr>
        <p:blipFill>
          <a:blip r:embed="rId15">
            <a:extLst/>
          </a:blip>
          <a:srcRect l="40654" t="13140" r="43265" b="70779"/>
          <a:stretch>
            <a:fillRect/>
          </a:stretch>
        </p:blipFill>
        <p:spPr>
          <a:xfrm>
            <a:off x="8347057" y="6793938"/>
            <a:ext cx="2007409" cy="2007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week1user3p5.png"/>
          <p:cNvPicPr>
            <a:picLocks noChangeAspect="1"/>
          </p:cNvPicPr>
          <p:nvPr/>
        </p:nvPicPr>
        <p:blipFill>
          <a:blip r:embed="rId16">
            <a:extLst/>
          </a:blip>
          <a:srcRect l="55190" t="17520" r="28720" b="66389"/>
          <a:stretch>
            <a:fillRect/>
          </a:stretch>
        </p:blipFill>
        <p:spPr>
          <a:xfrm>
            <a:off x="10639551" y="6795916"/>
            <a:ext cx="2008584" cy="2008584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hape 528"/>
          <p:cNvSpPr/>
          <p:nvPr/>
        </p:nvSpPr>
        <p:spPr>
          <a:xfrm>
            <a:off x="-47202" y="2394930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User1</a:t>
            </a:r>
          </a:p>
        </p:txBody>
      </p:sp>
      <p:sp>
        <p:nvSpPr>
          <p:cNvPr id="529" name="Shape 529"/>
          <p:cNvSpPr/>
          <p:nvPr/>
        </p:nvSpPr>
        <p:spPr>
          <a:xfrm>
            <a:off x="-47202" y="4940807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User2</a:t>
            </a:r>
          </a:p>
        </p:txBody>
      </p:sp>
      <p:sp>
        <p:nvSpPr>
          <p:cNvPr id="530" name="Shape 530"/>
          <p:cNvSpPr/>
          <p:nvPr/>
        </p:nvSpPr>
        <p:spPr>
          <a:xfrm>
            <a:off x="-47202" y="7486684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User3</a:t>
            </a:r>
          </a:p>
        </p:txBody>
      </p:sp>
      <p:sp>
        <p:nvSpPr>
          <p:cNvPr id="531" name="Shape 531"/>
          <p:cNvSpPr/>
          <p:nvPr/>
        </p:nvSpPr>
        <p:spPr>
          <a:xfrm>
            <a:off x="1786087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Position1</a:t>
            </a:r>
          </a:p>
        </p:txBody>
      </p:sp>
      <p:sp>
        <p:nvSpPr>
          <p:cNvPr id="532" name="Shape 532"/>
          <p:cNvSpPr/>
          <p:nvPr/>
        </p:nvSpPr>
        <p:spPr>
          <a:xfrm>
            <a:off x="4059566" y="1106794"/>
            <a:ext cx="15054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Position2</a:t>
            </a:r>
          </a:p>
        </p:txBody>
      </p:sp>
      <p:sp>
        <p:nvSpPr>
          <p:cNvPr id="533" name="Shape 533"/>
          <p:cNvSpPr/>
          <p:nvPr/>
        </p:nvSpPr>
        <p:spPr>
          <a:xfrm>
            <a:off x="6324963" y="1106794"/>
            <a:ext cx="15054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Position3</a:t>
            </a:r>
          </a:p>
        </p:txBody>
      </p:sp>
      <p:sp>
        <p:nvSpPr>
          <p:cNvPr id="534" name="Shape 534"/>
          <p:cNvSpPr/>
          <p:nvPr/>
        </p:nvSpPr>
        <p:spPr>
          <a:xfrm>
            <a:off x="8596853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Position4</a:t>
            </a:r>
          </a:p>
        </p:txBody>
      </p:sp>
      <p:sp>
        <p:nvSpPr>
          <p:cNvPr id="535" name="Shape 535"/>
          <p:cNvSpPr/>
          <p:nvPr/>
        </p:nvSpPr>
        <p:spPr>
          <a:xfrm>
            <a:off x="10863838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Position5</a:t>
            </a:r>
          </a:p>
        </p:txBody>
      </p:sp>
      <p:sp>
        <p:nvSpPr>
          <p:cNvPr id="536" name="Shape 536"/>
          <p:cNvSpPr/>
          <p:nvPr/>
        </p:nvSpPr>
        <p:spPr>
          <a:xfrm>
            <a:off x="1572130" y="124114"/>
            <a:ext cx="9860540" cy="69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ตัวอย่างการวัดด้วยโปรแกรม CMRtools ของทั้ง 3 คน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Table 538"/>
          <p:cNvGraphicFramePr/>
          <p:nvPr/>
        </p:nvGraphicFramePr>
        <p:xfrm>
          <a:off x="127380" y="1150924"/>
          <a:ext cx="12413445" cy="836092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47.03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92.33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7.99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80.75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54.69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99.77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69.01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90.83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98.07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72.22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69.06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84.56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8.73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55.73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8.84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46.62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78.90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81.42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38.04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60.04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28.21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106.90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41.03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539" name="Shape 539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CMRtools User1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Table 541"/>
          <p:cNvGraphicFramePr/>
          <p:nvPr/>
        </p:nvGraphicFramePr>
        <p:xfrm>
          <a:off x="127380" y="1150924"/>
          <a:ext cx="12413445" cy="836092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47.03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18.88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79.90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89.95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63.10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58.12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96.02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67.46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91.10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66.28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86.91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50.29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8.65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8.88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73.54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43.27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7.99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79.36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60.31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31.02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101.04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39.54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7.39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85.09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42.12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542" name="Shape 542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CMRtools User2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Table 544"/>
          <p:cNvGraphicFramePr/>
          <p:nvPr/>
        </p:nvGraphicFramePr>
        <p:xfrm>
          <a:off x="127380" y="1150924"/>
          <a:ext cx="12413445" cy="836092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52.14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50.80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88.36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70.49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97.95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77.48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118.88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93.00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73.80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15.91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74.78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80.09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52.99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83.58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78.41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51.64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10.69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82.37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45.44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84.62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28.80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32.09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85.42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51.52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545" name="Shape 545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CMRtools User3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Table 547"/>
          <p:cNvGraphicFramePr/>
          <p:nvPr/>
        </p:nvGraphicFramePr>
        <p:xfrm>
          <a:off x="740051" y="7366404"/>
          <a:ext cx="11981186" cy="221792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53.57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48.29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pic>
        <p:nvPicPr>
          <p:cNvPr id="548" name="week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5607" y="473788"/>
            <a:ext cx="10669912" cy="605589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hape 549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20%</a:t>
            </a:r>
          </a:p>
        </p:txBody>
      </p:sp>
      <p:sp>
        <p:nvSpPr>
          <p:cNvPr id="551" name="Shape 551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10%</a:t>
            </a:r>
          </a:p>
        </p:txBody>
      </p:sp>
      <p:sp>
        <p:nvSpPr>
          <p:cNvPr id="553" name="Shape 553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5%</a:t>
            </a:r>
          </a:p>
        </p:txBody>
      </p:sp>
      <p:graphicFrame>
        <p:nvGraphicFramePr>
          <p:cNvPr id="555" name="Table 555"/>
          <p:cNvGraphicFramePr/>
          <p:nvPr/>
        </p:nvGraphicFramePr>
        <p:xfrm>
          <a:off x="9850120" y="594548"/>
          <a:ext cx="3027556" cy="581437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88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7.47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7.47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13.25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13.39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12.48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54.44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52.14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9.00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47.03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47.03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50.80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56" name="Shape 556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T2* Value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week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1539" y="481740"/>
            <a:ext cx="10641890" cy="603999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9" name="Table 559"/>
          <p:cNvGraphicFramePr/>
          <p:nvPr/>
        </p:nvGraphicFramePr>
        <p:xfrm>
          <a:off x="655224" y="7431260"/>
          <a:ext cx="11981186" cy="221791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7.59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86.87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9.70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43.57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63.46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1.01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362.16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20.64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3.08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560" name="Shape 560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20%</a:t>
            </a:r>
          </a:p>
        </p:txBody>
      </p:sp>
      <p:sp>
        <p:nvSpPr>
          <p:cNvPr id="562" name="Shape 562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10%</a:t>
            </a:r>
          </a:p>
        </p:txBody>
      </p:sp>
      <p:sp>
        <p:nvSpPr>
          <p:cNvPr id="564" name="Shape 564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5%</a:t>
            </a:r>
          </a:p>
        </p:txBody>
      </p:sp>
      <p:graphicFrame>
        <p:nvGraphicFramePr>
          <p:cNvPr id="566" name="Table 566"/>
          <p:cNvGraphicFramePr/>
          <p:nvPr/>
        </p:nvGraphicFramePr>
        <p:xfrm>
          <a:off x="9850120" y="594548"/>
          <a:ext cx="3027556" cy="581437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88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19.14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20.56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92.33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79.90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88.36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9.81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9.62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64.82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64.15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14.78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2.78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2.72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67" name="Shape 567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T2* Value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week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8602" y="476477"/>
            <a:ext cx="10660434" cy="60505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0" name="Table 570"/>
          <p:cNvGraphicFramePr/>
          <p:nvPr/>
        </p:nvGraphicFramePr>
        <p:xfrm>
          <a:off x="655224" y="7431260"/>
          <a:ext cx="11981186" cy="221791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18.99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56.54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0.23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334.36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6.60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41.05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62.87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3.57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571" name="Shape 571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20%</a:t>
            </a:r>
          </a:p>
        </p:txBody>
      </p:sp>
      <p:sp>
        <p:nvSpPr>
          <p:cNvPr id="573" name="Shape 573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10%</a:t>
            </a:r>
          </a:p>
        </p:txBody>
      </p:sp>
      <p:sp>
        <p:nvSpPr>
          <p:cNvPr id="575" name="Shape 575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r>
              <a:t>loading 5%</a:t>
            </a:r>
          </a:p>
        </p:txBody>
      </p:sp>
      <p:graphicFrame>
        <p:nvGraphicFramePr>
          <p:cNvPr id="577" name="Table 577"/>
          <p:cNvGraphicFramePr/>
          <p:nvPr/>
        </p:nvGraphicFramePr>
        <p:xfrm>
          <a:off x="9850120" y="594548"/>
          <a:ext cx="3027556" cy="581437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88" b="1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18.61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19.96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80.75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70.49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4.77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54.69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55.17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55.99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15.23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7.95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5" b="1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3.08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78" name="Shape 578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T2* Value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  <p:sp>
        <p:nvSpPr>
          <p:cNvPr id="213" name="Shape 213"/>
          <p:cNvSpPr/>
          <p:nvPr/>
        </p:nvSpPr>
        <p:spPr>
          <a:xfrm>
            <a:off x="4666513" y="1247869"/>
            <a:ext cx="36717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week 1 position 1</a:t>
            </a:r>
          </a:p>
        </p:txBody>
      </p:sp>
      <p:pic>
        <p:nvPicPr>
          <p:cNvPr id="214" name="TRIMTESTAVG_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45" y="1150015"/>
            <a:ext cx="11488710" cy="861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เพิ่มเงื่อนไขตรวจสอบค่า T2*</a:t>
            </a:r>
          </a:p>
        </p:txBody>
      </p:sp>
      <p:sp>
        <p:nvSpPr>
          <p:cNvPr id="581" name="Shape 5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การตรวขสอบว่าค่า T2* ที่ได้ถูกต้องหรือไม่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1. ค่า ratio ต้องมีค่าต่ำกว่า  0.317 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2. ค่า T2* ต้องไม่ติดลบ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ถ้าไม่ถูกต้องจะกำหนดให้ค่า T2* มีค่าต่ำกว่า 1.097 โดยกำหนดให้มีค่าเท่ากับ 0.549 เพื่อง่ายแก่การ plot chart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" name="Table 583"/>
          <p:cNvGraphicFramePr/>
          <p:nvPr/>
        </p:nvGraphicFramePr>
        <p:xfrm>
          <a:off x="376261" y="1718378"/>
          <a:ext cx="12255453" cy="8340726"/>
        </p:xfrm>
        <a:graphic>
          <a:graphicData uri="http://schemas.openxmlformats.org/drawingml/2006/table">
            <a:tbl>
              <a:tblPr firstCol="1" lastRow="1" bandRow="1">
                <a:tableStyleId>{CF821DB8-F4EB-4A41-A1BA-3FCAFE7338EE}</a:tableStyleId>
              </a:tblPr>
              <a:tblGrid>
                <a:gridCol w="934317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807395"/>
                <a:gridCol w="792978"/>
                <a:gridCol w="807395"/>
                <a:gridCol w="807395"/>
                <a:gridCol w="807395"/>
                <a:gridCol w="807395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39">
                          <a:sym typeface="Helvetica"/>
                        </a:rPr>
                        <a:t>1.5Tesla CMRtools Result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12.325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55.463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51.289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88.170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9.677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63.018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17.659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82.364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10.235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55.377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99.779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64.793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7.857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98.721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10.082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58.036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104.508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9.946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69.908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14.425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7.957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90.513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62.562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8.363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13.467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89.903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10.683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4.893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49.213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8.453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83.863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5.004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2.571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49.300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8.792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79.613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2.530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42.714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14.799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7.981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88.821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10.259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40.002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12.296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70.749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36.942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8.184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7.914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9.619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60.496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4.804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27.603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7.981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112.086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10.664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40.998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18.980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101.124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10.182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46.076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84" name="Shape 58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Result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6" name="Table 586"/>
          <p:cNvGraphicFramePr/>
          <p:nvPr/>
        </p:nvGraphicFramePr>
        <p:xfrm>
          <a:off x="312101" y="1718378"/>
          <a:ext cx="12383773" cy="8340726"/>
        </p:xfrm>
        <a:graphic>
          <a:graphicData uri="http://schemas.openxmlformats.org/drawingml/2006/table">
            <a:tbl>
              <a:tblPr firstCol="1" lastRow="1" bandRow="1">
                <a:tableStyleId>{CF821DB8-F4EB-4A41-A1BA-3FCAFE7338EE}</a:tableStyleId>
              </a:tblPr>
              <a:tblGrid>
                <a:gridCol w="925931"/>
                <a:gridCol w="761653"/>
                <a:gridCol w="731784"/>
                <a:gridCol w="731784"/>
                <a:gridCol w="731784"/>
                <a:gridCol w="731784"/>
                <a:gridCol w="731784"/>
                <a:gridCol w="731784"/>
                <a:gridCol w="731784"/>
                <a:gridCol w="731784"/>
                <a:gridCol w="806456"/>
                <a:gridCol w="806456"/>
                <a:gridCol w="806456"/>
                <a:gridCol w="806456"/>
                <a:gridCol w="806456"/>
                <a:gridCol w="806456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ym typeface="Helvetica"/>
                        </a:rPr>
                        <a:t>1.5Tesla MRIM Result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sz="1200" b="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3.701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9.271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14.382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7.741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9.890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9.629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3.651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9.539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7.795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10.152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15.928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4.861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7.919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4.529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7.901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7.647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2.647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7.934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7.360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4.478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14.090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87" name="Shape 587"/>
          <p:cNvSpPr/>
          <p:nvPr/>
        </p:nvSpPr>
        <p:spPr>
          <a:xfrm>
            <a:off x="6601086" y="8166246"/>
            <a:ext cx="60725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T2* value on table = 0.549 mean T2* value less than 1.097</a:t>
            </a:r>
          </a:p>
        </p:txBody>
      </p:sp>
      <p:sp>
        <p:nvSpPr>
          <p:cNvPr id="588" name="Shape 588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Result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0" name="Table 590"/>
          <p:cNvGraphicFramePr/>
          <p:nvPr/>
        </p:nvGraphicFramePr>
        <p:xfrm>
          <a:off x="359473" y="1716942"/>
          <a:ext cx="12289029" cy="5521326"/>
        </p:xfrm>
        <a:graphic>
          <a:graphicData uri="http://schemas.openxmlformats.org/drawingml/2006/table">
            <a:tbl>
              <a:tblPr firstCol="1" lastRow="1" bandRow="1">
                <a:tableStyleId>{CF821DB8-F4EB-4A41-A1BA-3FCAFE7338EE}</a:tableStyleId>
              </a:tblPr>
              <a:tblGrid>
                <a:gridCol w="918845"/>
                <a:gridCol w="755824"/>
                <a:gridCol w="726184"/>
                <a:gridCol w="726184"/>
                <a:gridCol w="726184"/>
                <a:gridCol w="726184"/>
                <a:gridCol w="726184"/>
                <a:gridCol w="726184"/>
                <a:gridCol w="726184"/>
                <a:gridCol w="726184"/>
                <a:gridCol w="800284"/>
                <a:gridCol w="800284"/>
                <a:gridCol w="800284"/>
                <a:gridCol w="800284"/>
                <a:gridCol w="800284"/>
                <a:gridCol w="800284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ym typeface="Helvetica"/>
                        </a:rPr>
                        <a:t>3Tesla MRIM Result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00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sz="1200" b="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5.459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1.771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6.624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5.914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2.998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9.287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11.171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6.835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1.196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6.872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0.967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7.808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10.816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4.965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13.094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6.346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3.240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8.857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5.048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9.919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5.560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7.081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6.108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8.647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11.591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17.732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6.961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1.752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7.376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6.228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5.453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3.291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8.525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3.233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5.065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2.655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1.792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6.116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6.209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6.615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10.846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10.913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7.199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3.438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1.342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11.279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4.105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6.544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3.459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0.801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8.200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1.702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12.581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0.913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3.816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11.056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3.157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10.160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6.081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1" name="Shape 591"/>
          <p:cNvSpPr/>
          <p:nvPr/>
        </p:nvSpPr>
        <p:spPr>
          <a:xfrm>
            <a:off x="6601086" y="8166246"/>
            <a:ext cx="60725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T2* value on table = 0.549 mean T2* value less than 1.097</a:t>
            </a:r>
          </a:p>
        </p:txBody>
      </p:sp>
      <p:sp>
        <p:nvSpPr>
          <p:cNvPr id="592" name="Shape 59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Result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se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9660" y="1586122"/>
            <a:ext cx="8775140" cy="65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Shape 595"/>
          <p:cNvSpPr/>
          <p:nvPr/>
        </p:nvSpPr>
        <p:spPr>
          <a:xfrm>
            <a:off x="6781343" y="376580"/>
            <a:ext cx="36717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set1 loading 20%</a:t>
            </a:r>
          </a:p>
        </p:txBody>
      </p:sp>
      <p:graphicFrame>
        <p:nvGraphicFramePr>
          <p:cNvPr id="596" name="Table 596"/>
          <p:cNvGraphicFramePr/>
          <p:nvPr/>
        </p:nvGraphicFramePr>
        <p:xfrm>
          <a:off x="125476" y="546039"/>
          <a:ext cx="5473775" cy="8665967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73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se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6475" y="1614928"/>
            <a:ext cx="8698325" cy="652374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 599"/>
          <p:cNvSpPr/>
          <p:nvPr/>
        </p:nvSpPr>
        <p:spPr>
          <a:xfrm>
            <a:off x="6819750" y="549905"/>
            <a:ext cx="36717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set2 loading 10%</a:t>
            </a:r>
          </a:p>
        </p:txBody>
      </p:sp>
      <p:graphicFrame>
        <p:nvGraphicFramePr>
          <p:cNvPr id="600" name="Table 600"/>
          <p:cNvGraphicFramePr/>
          <p:nvPr/>
        </p:nvGraphicFramePr>
        <p:xfrm>
          <a:off x="125476" y="546039"/>
          <a:ext cx="5473775" cy="8665967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73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e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1033" y="1624137"/>
            <a:ext cx="8673767" cy="6505326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hape 603"/>
          <p:cNvSpPr/>
          <p:nvPr/>
        </p:nvSpPr>
        <p:spPr>
          <a:xfrm>
            <a:off x="6959131" y="392337"/>
            <a:ext cx="34175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set3 loading 5%</a:t>
            </a:r>
          </a:p>
        </p:txBody>
      </p:sp>
      <p:graphicFrame>
        <p:nvGraphicFramePr>
          <p:cNvPr id="604" name="Table 604"/>
          <p:cNvGraphicFramePr/>
          <p:nvPr/>
        </p:nvGraphicFramePr>
        <p:xfrm>
          <a:off x="125476" y="546039"/>
          <a:ext cx="5473775" cy="8665967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73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773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73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orig_img_ROI_15T_01.jpg"/>
          <p:cNvPicPr>
            <a:picLocks noChangeAspect="1"/>
          </p:cNvPicPr>
          <p:nvPr/>
        </p:nvPicPr>
        <p:blipFill>
          <a:blip r:embed="rId2">
            <a:extLst/>
          </a:blip>
          <a:srcRect l="19551" t="53538" r="54565" b="11777"/>
          <a:stretch>
            <a:fillRect/>
          </a:stretch>
        </p:blipFill>
        <p:spPr>
          <a:xfrm>
            <a:off x="-25728" y="-34110"/>
            <a:ext cx="4229101" cy="4250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dicom_img_fig_ROI_15T_01.jpg"/>
          <p:cNvPicPr>
            <a:picLocks noChangeAspect="1"/>
          </p:cNvPicPr>
          <p:nvPr/>
        </p:nvPicPr>
        <p:blipFill>
          <a:blip r:embed="rId3">
            <a:extLst/>
          </a:blip>
          <a:srcRect l="27143" t="14197" r="26260" b="24104"/>
          <a:stretch>
            <a:fillRect/>
          </a:stretch>
        </p:blipFill>
        <p:spPr>
          <a:xfrm>
            <a:off x="4387850" y="-8908"/>
            <a:ext cx="4229100" cy="419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roi.png"/>
          <p:cNvPicPr>
            <a:picLocks noChangeAspect="1"/>
          </p:cNvPicPr>
          <p:nvPr/>
        </p:nvPicPr>
        <p:blipFill>
          <a:blip r:embed="rId4">
            <a:extLst/>
          </a:blip>
          <a:srcRect l="22413" t="15819" r="21408" b="16394"/>
          <a:stretch>
            <a:fillRect/>
          </a:stretch>
        </p:blipFill>
        <p:spPr>
          <a:xfrm>
            <a:off x="8792122" y="37526"/>
            <a:ext cx="4229101" cy="410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orig_img_ROI_15T_01.jpg"/>
          <p:cNvPicPr>
            <a:picLocks noChangeAspect="1"/>
          </p:cNvPicPr>
          <p:nvPr/>
        </p:nvPicPr>
        <p:blipFill>
          <a:blip r:embed="rId2">
            <a:extLst/>
          </a:blip>
          <a:srcRect l="50025" t="49037" r="15108" b="4719"/>
          <a:stretch>
            <a:fillRect/>
          </a:stretch>
        </p:blipFill>
        <p:spPr>
          <a:xfrm>
            <a:off x="-25728" y="4362989"/>
            <a:ext cx="4229104" cy="4206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TRIMTESTAVG_T01.png"/>
          <p:cNvPicPr>
            <a:picLocks noChangeAspect="1"/>
          </p:cNvPicPr>
          <p:nvPr/>
        </p:nvPicPr>
        <p:blipFill>
          <a:blip r:embed="rId5">
            <a:extLst/>
          </a:blip>
          <a:srcRect l="5989"/>
          <a:stretch>
            <a:fillRect/>
          </a:stretch>
        </p:blipFill>
        <p:spPr>
          <a:xfrm>
            <a:off x="4266672" y="4446894"/>
            <a:ext cx="4775728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TRIMTESTAVG_T01.png"/>
          <p:cNvPicPr>
            <a:picLocks noChangeAspect="1"/>
          </p:cNvPicPr>
          <p:nvPr/>
        </p:nvPicPr>
        <p:blipFill>
          <a:blip r:embed="rId6">
            <a:extLst/>
          </a:blip>
          <a:srcRect l="5682"/>
          <a:stretch>
            <a:fillRect/>
          </a:stretch>
        </p:blipFill>
        <p:spPr>
          <a:xfrm>
            <a:off x="8655359" y="4446894"/>
            <a:ext cx="4791314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Shape 612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7.47</a:t>
            </a:r>
          </a:p>
        </p:txBody>
      </p:sp>
      <p:sp>
        <p:nvSpPr>
          <p:cNvPr id="613" name="Shape 613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CMRtools 1.5T</a:t>
            </a:r>
          </a:p>
        </p:txBody>
      </p:sp>
      <p:sp>
        <p:nvSpPr>
          <p:cNvPr id="614" name="Shape 614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1.5T</a:t>
            </a:r>
          </a:p>
        </p:txBody>
      </p:sp>
      <p:sp>
        <p:nvSpPr>
          <p:cNvPr id="615" name="Shape 615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3T</a:t>
            </a:r>
          </a:p>
        </p:txBody>
      </p:sp>
      <p:sp>
        <p:nvSpPr>
          <p:cNvPr id="616" name="Shape 616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7.207</a:t>
            </a:r>
          </a:p>
        </p:txBody>
      </p:sp>
      <p:sp>
        <p:nvSpPr>
          <p:cNvPr id="617" name="Shape 617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5.459</a:t>
            </a:r>
          </a:p>
        </p:txBody>
      </p:sp>
      <p:sp>
        <p:nvSpPr>
          <p:cNvPr id="618" name="Shape 618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position 1  Conc. 0.505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orig_img_ROI_15T_02.jpg"/>
          <p:cNvPicPr>
            <a:picLocks noChangeAspect="1"/>
          </p:cNvPicPr>
          <p:nvPr/>
        </p:nvPicPr>
        <p:blipFill>
          <a:blip r:embed="rId2">
            <a:extLst/>
          </a:blip>
          <a:srcRect l="19693" t="53713" r="54173" b="11350"/>
          <a:stretch>
            <a:fillRect/>
          </a:stretch>
        </p:blipFill>
        <p:spPr>
          <a:xfrm>
            <a:off x="-3682" y="40066"/>
            <a:ext cx="4229101" cy="4240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dicom_img_fig_ROI_15T_02.jpg"/>
          <p:cNvPicPr>
            <a:picLocks noChangeAspect="1"/>
          </p:cNvPicPr>
          <p:nvPr/>
        </p:nvPicPr>
        <p:blipFill>
          <a:blip r:embed="rId3">
            <a:extLst/>
          </a:blip>
          <a:srcRect l="27663" t="14570" r="26974" b="24181"/>
          <a:stretch>
            <a:fillRect/>
          </a:stretch>
        </p:blipFill>
        <p:spPr>
          <a:xfrm>
            <a:off x="4387850" y="18834"/>
            <a:ext cx="4229100" cy="428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roi.png"/>
          <p:cNvPicPr>
            <a:picLocks noChangeAspect="1"/>
          </p:cNvPicPr>
          <p:nvPr/>
        </p:nvPicPr>
        <p:blipFill>
          <a:blip r:embed="rId4">
            <a:extLst/>
          </a:blip>
          <a:srcRect l="24496" t="16260" r="23671" b="16604"/>
          <a:stretch>
            <a:fillRect/>
          </a:stretch>
        </p:blipFill>
        <p:spPr>
          <a:xfrm>
            <a:off x="8779381" y="-5417"/>
            <a:ext cx="4229101" cy="410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TRIMTESTAVG_T02.png"/>
          <p:cNvPicPr>
            <a:picLocks noChangeAspect="1"/>
          </p:cNvPicPr>
          <p:nvPr/>
        </p:nvPicPr>
        <p:blipFill>
          <a:blip r:embed="rId5">
            <a:extLst/>
          </a:blip>
          <a:srcRect l="6682"/>
          <a:stretch>
            <a:fillRect/>
          </a:stretch>
        </p:blipFill>
        <p:spPr>
          <a:xfrm>
            <a:off x="4301887" y="4506451"/>
            <a:ext cx="4740513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TRIMTESTAVG_T02.png"/>
          <p:cNvPicPr>
            <a:picLocks noChangeAspect="1"/>
          </p:cNvPicPr>
          <p:nvPr/>
        </p:nvPicPr>
        <p:blipFill>
          <a:blip r:embed="rId6">
            <a:extLst/>
          </a:blip>
          <a:srcRect l="5591"/>
          <a:stretch>
            <a:fillRect/>
          </a:stretch>
        </p:blipFill>
        <p:spPr>
          <a:xfrm>
            <a:off x="8637989" y="4506451"/>
            <a:ext cx="4795943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orig_img_ROI_15T_02.jpg"/>
          <p:cNvPicPr>
            <a:picLocks noChangeAspect="1"/>
          </p:cNvPicPr>
          <p:nvPr/>
        </p:nvPicPr>
        <p:blipFill>
          <a:blip r:embed="rId2">
            <a:extLst/>
          </a:blip>
          <a:srcRect l="50183" t="48932" r="15452" b="4984"/>
          <a:stretch>
            <a:fillRect/>
          </a:stretch>
        </p:blipFill>
        <p:spPr>
          <a:xfrm>
            <a:off x="-12383" y="4287550"/>
            <a:ext cx="4223547" cy="4247969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3.86</a:t>
            </a:r>
          </a:p>
        </p:txBody>
      </p:sp>
      <p:sp>
        <p:nvSpPr>
          <p:cNvPr id="627" name="Shape 627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CMRtools 1.5T</a:t>
            </a:r>
          </a:p>
        </p:txBody>
      </p:sp>
      <p:sp>
        <p:nvSpPr>
          <p:cNvPr id="628" name="Shape 628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1.5T</a:t>
            </a:r>
          </a:p>
        </p:txBody>
      </p:sp>
      <p:sp>
        <p:nvSpPr>
          <p:cNvPr id="629" name="Shape 629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3T</a:t>
            </a:r>
          </a:p>
        </p:txBody>
      </p:sp>
      <p:sp>
        <p:nvSpPr>
          <p:cNvPr id="630" name="Shape 630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3.644</a:t>
            </a:r>
          </a:p>
        </p:txBody>
      </p:sp>
      <p:sp>
        <p:nvSpPr>
          <p:cNvPr id="631" name="Shape 631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2.864</a:t>
            </a:r>
          </a:p>
        </p:txBody>
      </p:sp>
      <p:sp>
        <p:nvSpPr>
          <p:cNvPr id="632" name="Shape 632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position 2  Conc. 0.789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orig_img_ROI_15T_03.jpg"/>
          <p:cNvPicPr>
            <a:picLocks noChangeAspect="1"/>
          </p:cNvPicPr>
          <p:nvPr/>
        </p:nvPicPr>
        <p:blipFill>
          <a:blip r:embed="rId2">
            <a:extLst/>
          </a:blip>
          <a:srcRect l="18962" t="53538" r="54143" b="10889"/>
          <a:stretch>
            <a:fillRect/>
          </a:stretch>
        </p:blipFill>
        <p:spPr>
          <a:xfrm>
            <a:off x="-7817" y="-22886"/>
            <a:ext cx="4229101" cy="419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dicom_img_fig_ROI_15T_03.jpg"/>
          <p:cNvPicPr>
            <a:picLocks noChangeAspect="1"/>
          </p:cNvPicPr>
          <p:nvPr/>
        </p:nvPicPr>
        <p:blipFill>
          <a:blip r:embed="rId3">
            <a:extLst/>
          </a:blip>
          <a:srcRect l="27695" t="14548" r="26506" b="24342"/>
          <a:stretch>
            <a:fillRect/>
          </a:stretch>
        </p:blipFill>
        <p:spPr>
          <a:xfrm>
            <a:off x="4387850" y="-41341"/>
            <a:ext cx="4229100" cy="423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roi.png"/>
          <p:cNvPicPr>
            <a:picLocks noChangeAspect="1"/>
          </p:cNvPicPr>
          <p:nvPr/>
        </p:nvPicPr>
        <p:blipFill>
          <a:blip r:embed="rId4">
            <a:extLst/>
          </a:blip>
          <a:srcRect l="23849" t="15904" r="23849" b="15904"/>
          <a:stretch>
            <a:fillRect/>
          </a:stretch>
        </p:blipFill>
        <p:spPr>
          <a:xfrm>
            <a:off x="8774088" y="7078"/>
            <a:ext cx="4229101" cy="413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TRIMTESTAVG_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427667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TRIMTESTAVG_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8638" y="4427667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orig_img_ROI_15T_03.jpg"/>
          <p:cNvPicPr>
            <a:picLocks noChangeAspect="1"/>
          </p:cNvPicPr>
          <p:nvPr/>
        </p:nvPicPr>
        <p:blipFill>
          <a:blip r:embed="rId2">
            <a:extLst/>
          </a:blip>
          <a:srcRect l="50250" t="49595" r="15411" b="4961"/>
          <a:stretch>
            <a:fillRect/>
          </a:stretch>
        </p:blipFill>
        <p:spPr>
          <a:xfrm>
            <a:off x="14185" y="4184051"/>
            <a:ext cx="4263988" cy="423215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2.09</a:t>
            </a:r>
          </a:p>
        </p:txBody>
      </p:sp>
      <p:sp>
        <p:nvSpPr>
          <p:cNvPr id="641" name="Shape 641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CMRtools 1.5T</a:t>
            </a:r>
          </a:p>
        </p:txBody>
      </p:sp>
      <p:sp>
        <p:nvSpPr>
          <p:cNvPr id="642" name="Shape 642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1.5T</a:t>
            </a:r>
          </a:p>
        </p:txBody>
      </p:sp>
      <p:sp>
        <p:nvSpPr>
          <p:cNvPr id="643" name="Shape 643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3T</a:t>
            </a:r>
          </a:p>
        </p:txBody>
      </p:sp>
      <p:sp>
        <p:nvSpPr>
          <p:cNvPr id="644" name="Shape 644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2.031</a:t>
            </a:r>
          </a:p>
        </p:txBody>
      </p:sp>
      <p:sp>
        <p:nvSpPr>
          <p:cNvPr id="645" name="Shape 645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1.771</a:t>
            </a:r>
          </a:p>
        </p:txBody>
      </p:sp>
      <p:sp>
        <p:nvSpPr>
          <p:cNvPr id="646" name="Shape 646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position 3  Conc. 1.413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  <p:sp>
        <p:nvSpPr>
          <p:cNvPr id="217" name="Shape 217"/>
          <p:cNvSpPr/>
          <p:nvPr/>
        </p:nvSpPr>
        <p:spPr>
          <a:xfrm>
            <a:off x="4666513" y="1247869"/>
            <a:ext cx="36717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week 1 position 5</a:t>
            </a:r>
          </a:p>
        </p:txBody>
      </p:sp>
      <p:pic>
        <p:nvPicPr>
          <p:cNvPr id="218" name="TRIMTESTAVG_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45" y="1132322"/>
            <a:ext cx="11488710" cy="861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orig_img_ROI_15T_04.jpg"/>
          <p:cNvPicPr>
            <a:picLocks noChangeAspect="1"/>
          </p:cNvPicPr>
          <p:nvPr/>
        </p:nvPicPr>
        <p:blipFill>
          <a:blip r:embed="rId2">
            <a:extLst/>
          </a:blip>
          <a:srcRect l="19267" t="53468" r="53864" b="10691"/>
          <a:stretch>
            <a:fillRect/>
          </a:stretch>
        </p:blipFill>
        <p:spPr>
          <a:xfrm>
            <a:off x="37434" y="-24180"/>
            <a:ext cx="4229101" cy="4230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dicom_img_fig_ROI_15T_04.jpg"/>
          <p:cNvPicPr>
            <a:picLocks noChangeAspect="1"/>
          </p:cNvPicPr>
          <p:nvPr/>
        </p:nvPicPr>
        <p:blipFill>
          <a:blip r:embed="rId3">
            <a:extLst/>
          </a:blip>
          <a:srcRect l="27154" t="14331" r="26327" b="23844"/>
          <a:stretch>
            <a:fillRect/>
          </a:stretch>
        </p:blipFill>
        <p:spPr>
          <a:xfrm>
            <a:off x="4387850" y="-16441"/>
            <a:ext cx="4229100" cy="421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roi.png"/>
          <p:cNvPicPr>
            <a:picLocks noChangeAspect="1"/>
          </p:cNvPicPr>
          <p:nvPr/>
        </p:nvPicPr>
        <p:blipFill>
          <a:blip r:embed="rId4">
            <a:extLst/>
          </a:blip>
          <a:srcRect l="24301" t="16232" r="24301" b="16232"/>
          <a:stretch>
            <a:fillRect/>
          </a:stretch>
        </p:blipFill>
        <p:spPr>
          <a:xfrm>
            <a:off x="8738265" y="7570"/>
            <a:ext cx="4229101" cy="416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TRIMTESTAVG_T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285855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TRIMTESTAVG_T0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12815" y="4285855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orig_img_ROI_15T_04.jpg"/>
          <p:cNvPicPr>
            <a:picLocks noChangeAspect="1"/>
          </p:cNvPicPr>
          <p:nvPr/>
        </p:nvPicPr>
        <p:blipFill>
          <a:blip r:embed="rId2">
            <a:extLst/>
          </a:blip>
          <a:srcRect l="50047" t="49148" r="15387" b="4947"/>
          <a:stretch>
            <a:fillRect/>
          </a:stretch>
        </p:blipFill>
        <p:spPr>
          <a:xfrm>
            <a:off x="7434" y="4212757"/>
            <a:ext cx="4289236" cy="4272179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Shape 654"/>
          <p:cNvSpPr/>
          <p:nvPr/>
        </p:nvSpPr>
        <p:spPr>
          <a:xfrm>
            <a:off x="838608" y="85428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12.32</a:t>
            </a:r>
          </a:p>
        </p:txBody>
      </p:sp>
      <p:sp>
        <p:nvSpPr>
          <p:cNvPr id="655" name="Shape 655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CMRtools 1.5T</a:t>
            </a:r>
          </a:p>
        </p:txBody>
      </p:sp>
      <p:sp>
        <p:nvSpPr>
          <p:cNvPr id="656" name="Shape 656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1.5T</a:t>
            </a:r>
          </a:p>
        </p:txBody>
      </p:sp>
      <p:sp>
        <p:nvSpPr>
          <p:cNvPr id="657" name="Shape 657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3T</a:t>
            </a:r>
          </a:p>
        </p:txBody>
      </p:sp>
      <p:sp>
        <p:nvSpPr>
          <p:cNvPr id="658" name="Shape 658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1.807</a:t>
            </a:r>
          </a:p>
        </p:txBody>
      </p:sp>
      <p:sp>
        <p:nvSpPr>
          <p:cNvPr id="659" name="Shape 659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1.565</a:t>
            </a:r>
          </a:p>
        </p:txBody>
      </p:sp>
      <p:sp>
        <p:nvSpPr>
          <p:cNvPr id="660" name="Shape 660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position 4  Conc. 2.470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orig_img_ROI_15T_05.jpg"/>
          <p:cNvPicPr>
            <a:picLocks noChangeAspect="1"/>
          </p:cNvPicPr>
          <p:nvPr/>
        </p:nvPicPr>
        <p:blipFill>
          <a:blip r:embed="rId2">
            <a:extLst/>
          </a:blip>
          <a:srcRect l="19444" t="53663" r="53875" b="11637"/>
          <a:stretch>
            <a:fillRect/>
          </a:stretch>
        </p:blipFill>
        <p:spPr>
          <a:xfrm>
            <a:off x="-19623" y="-24903"/>
            <a:ext cx="4229101" cy="4124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dicom_img_fig_ROI_15T_05.jpg"/>
          <p:cNvPicPr>
            <a:picLocks noChangeAspect="1"/>
          </p:cNvPicPr>
          <p:nvPr/>
        </p:nvPicPr>
        <p:blipFill>
          <a:blip r:embed="rId3">
            <a:extLst/>
          </a:blip>
          <a:srcRect l="27347" t="14716" r="26358" b="24061"/>
          <a:stretch>
            <a:fillRect/>
          </a:stretch>
        </p:blipFill>
        <p:spPr>
          <a:xfrm>
            <a:off x="4387850" y="-59630"/>
            <a:ext cx="4229100" cy="419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roi.png"/>
          <p:cNvPicPr>
            <a:picLocks noChangeAspect="1"/>
          </p:cNvPicPr>
          <p:nvPr/>
        </p:nvPicPr>
        <p:blipFill>
          <a:blip r:embed="rId4">
            <a:extLst/>
          </a:blip>
          <a:srcRect l="24013" t="16689" r="24013" b="16689"/>
          <a:stretch>
            <a:fillRect/>
          </a:stretch>
        </p:blipFill>
        <p:spPr>
          <a:xfrm>
            <a:off x="8795323" y="4862"/>
            <a:ext cx="4229101" cy="406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TRIMTESTAVG_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144044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TRIMTESTAVG_T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9872" y="4144044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orig_img_ROI_15T_05.jpg"/>
          <p:cNvPicPr>
            <a:picLocks noChangeAspect="1"/>
          </p:cNvPicPr>
          <p:nvPr/>
        </p:nvPicPr>
        <p:blipFill>
          <a:blip r:embed="rId2">
            <a:extLst/>
          </a:blip>
          <a:srcRect l="50293" t="49373" r="15410" b="4864"/>
          <a:stretch>
            <a:fillRect/>
          </a:stretch>
        </p:blipFill>
        <p:spPr>
          <a:xfrm>
            <a:off x="-772" y="4182034"/>
            <a:ext cx="4191424" cy="4194534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/>
        </p:nvSpPr>
        <p:spPr>
          <a:xfrm>
            <a:off x="838608" y="85428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55.46</a:t>
            </a:r>
          </a:p>
        </p:txBody>
      </p:sp>
      <p:sp>
        <p:nvSpPr>
          <p:cNvPr id="669" name="Shape 669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CMRtools 1.5T</a:t>
            </a:r>
          </a:p>
        </p:txBody>
      </p:sp>
      <p:sp>
        <p:nvSpPr>
          <p:cNvPr id="670" name="Shape 670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1.5T</a:t>
            </a:r>
          </a:p>
        </p:txBody>
      </p:sp>
      <p:sp>
        <p:nvSpPr>
          <p:cNvPr id="671" name="Shape 671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MRIM 3T</a:t>
            </a:r>
          </a:p>
        </p:txBody>
      </p:sp>
      <p:sp>
        <p:nvSpPr>
          <p:cNvPr id="672" name="Shape 672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0.549</a:t>
            </a:r>
          </a:p>
        </p:txBody>
      </p:sp>
      <p:sp>
        <p:nvSpPr>
          <p:cNvPr id="673" name="Shape 673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T2* = 0.549</a:t>
            </a:r>
          </a:p>
        </p:txBody>
      </p:sp>
      <p:sp>
        <p:nvSpPr>
          <p:cNvPr id="674" name="Shape 674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position 5  Conc. 5.059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correlat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7" name="Table 677"/>
          <p:cNvGraphicFramePr/>
          <p:nvPr/>
        </p:nvGraphicFramePr>
        <p:xfrm>
          <a:off x="8967425" y="2189041"/>
          <a:ext cx="3707026" cy="6079492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77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correlat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80" name="Table 680"/>
          <p:cNvGraphicFramePr/>
          <p:nvPr/>
        </p:nvGraphicFramePr>
        <p:xfrm>
          <a:off x="8772859" y="2210660"/>
          <a:ext cx="4625871" cy="6079491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1159257"/>
                <a:gridCol w="918845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77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olidFill>
                            <a:schemeClr val="accent5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correlat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correlat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84" name="Table 684"/>
          <p:cNvGraphicFramePr/>
          <p:nvPr/>
        </p:nvGraphicFramePr>
        <p:xfrm>
          <a:off x="9161991" y="2189041"/>
          <a:ext cx="4625871" cy="6079492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708379"/>
                <a:gridCol w="916097"/>
                <a:gridCol w="918845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77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" name="Table 686"/>
          <p:cNvGraphicFramePr/>
          <p:nvPr/>
        </p:nvGraphicFramePr>
        <p:xfrm>
          <a:off x="2503711" y="2705926"/>
          <a:ext cx="8010078" cy="4354448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99344"/>
                <a:gridCol w="1999344"/>
                <a:gridCol w="1999344"/>
                <a:gridCol w="1999344"/>
              </a:tblGrid>
              <a:tr h="868349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Correlation Between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0.9936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12*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26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0.9947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87" name="Shape 687"/>
          <p:cNvSpPr/>
          <p:nvPr/>
        </p:nvSpPr>
        <p:spPr>
          <a:xfrm>
            <a:off x="7697440" y="9107303"/>
            <a:ext cx="5219616" cy="489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*ตัด position ตาม CMRtool ที่ให้ผล error </a:t>
            </a: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T2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hape 690"/>
          <p:cNvSpPr/>
          <p:nvPr/>
        </p:nvSpPr>
        <p:spPr>
          <a:xfrm>
            <a:off x="4327575" y="195018"/>
            <a:ext cx="53236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1.5Tesla T2* Result</a:t>
            </a:r>
          </a:p>
        </p:txBody>
      </p:sp>
      <p:sp>
        <p:nvSpPr>
          <p:cNvPr id="691" name="Shape 691"/>
          <p:cNvSpPr/>
          <p:nvPr/>
        </p:nvSpPr>
        <p:spPr>
          <a:xfrm>
            <a:off x="2624362" y="8055675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20%</a:t>
            </a:r>
          </a:p>
        </p:txBody>
      </p:sp>
      <p:sp>
        <p:nvSpPr>
          <p:cNvPr id="692" name="Shape 692"/>
          <p:cNvSpPr/>
          <p:nvPr/>
        </p:nvSpPr>
        <p:spPr>
          <a:xfrm>
            <a:off x="6816623" y="8055675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10%</a:t>
            </a:r>
          </a:p>
        </p:txBody>
      </p:sp>
      <p:sp>
        <p:nvSpPr>
          <p:cNvPr id="693" name="Shape 693"/>
          <p:cNvSpPr/>
          <p:nvPr/>
        </p:nvSpPr>
        <p:spPr>
          <a:xfrm>
            <a:off x="7046699" y="7221509"/>
            <a:ext cx="17198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5%</a:t>
            </a:r>
          </a:p>
        </p:txBody>
      </p:sp>
      <p:graphicFrame>
        <p:nvGraphicFramePr>
          <p:cNvPr id="694" name="Table 694"/>
          <p:cNvGraphicFramePr/>
          <p:nvPr/>
        </p:nvGraphicFramePr>
        <p:xfrm>
          <a:off x="9358974" y="1841710"/>
          <a:ext cx="3451593" cy="5636014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603188"/>
                <a:gridCol w="991604"/>
                <a:gridCol w="801614"/>
                <a:gridCol w="913765"/>
              </a:tblGrid>
              <a:tr h="330587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77" b="1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147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727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loading 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3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36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10%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5%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27" b="1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T2s15T_f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5253" y="2213561"/>
            <a:ext cx="1418388" cy="870693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4509422" y="558858"/>
            <a:ext cx="4240131" cy="412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3526439" y="760857"/>
            <a:ext cx="4240131" cy="4120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4327575" y="195018"/>
            <a:ext cx="53236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1.5Tesla T2* Result</a:t>
            </a:r>
          </a:p>
        </p:txBody>
      </p:sp>
      <p:sp>
        <p:nvSpPr>
          <p:cNvPr id="701" name="Shape 701"/>
          <p:cNvSpPr/>
          <p:nvPr/>
        </p:nvSpPr>
        <p:spPr>
          <a:xfrm>
            <a:off x="7874893" y="4289795"/>
            <a:ext cx="17198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5%</a:t>
            </a:r>
          </a:p>
        </p:txBody>
      </p:sp>
      <p:sp>
        <p:nvSpPr>
          <p:cNvPr id="702" name="Shape 702"/>
          <p:cNvSpPr/>
          <p:nvPr/>
        </p:nvSpPr>
        <p:spPr>
          <a:xfrm>
            <a:off x="9651905" y="6637561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10%</a:t>
            </a:r>
          </a:p>
        </p:txBody>
      </p:sp>
      <p:sp>
        <p:nvSpPr>
          <p:cNvPr id="703" name="Shape 703"/>
          <p:cNvSpPr/>
          <p:nvPr/>
        </p:nvSpPr>
        <p:spPr>
          <a:xfrm>
            <a:off x="4152774" y="5944261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20%</a:t>
            </a: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R2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0253" y="953580"/>
            <a:ext cx="1418388" cy="870694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/>
          <p:cNvSpPr/>
          <p:nvPr/>
        </p:nvSpPr>
        <p:spPr>
          <a:xfrm>
            <a:off x="4302201" y="195018"/>
            <a:ext cx="53743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1.5Tesla R2* Result</a:t>
            </a:r>
          </a:p>
        </p:txBody>
      </p:sp>
      <p:sp>
        <p:nvSpPr>
          <p:cNvPr id="708" name="Shape 708"/>
          <p:cNvSpPr/>
          <p:nvPr/>
        </p:nvSpPr>
        <p:spPr>
          <a:xfrm>
            <a:off x="4508905" y="7409646"/>
            <a:ext cx="17198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5%</a:t>
            </a:r>
          </a:p>
        </p:txBody>
      </p:sp>
      <p:sp>
        <p:nvSpPr>
          <p:cNvPr id="709" name="Shape 709"/>
          <p:cNvSpPr/>
          <p:nvPr/>
        </p:nvSpPr>
        <p:spPr>
          <a:xfrm>
            <a:off x="6563568" y="5093392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10%</a:t>
            </a:r>
          </a:p>
        </p:txBody>
      </p:sp>
      <p:sp>
        <p:nvSpPr>
          <p:cNvPr id="710" name="Shape 710"/>
          <p:cNvSpPr/>
          <p:nvPr/>
        </p:nvSpPr>
        <p:spPr>
          <a:xfrm>
            <a:off x="4200044" y="3884882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20%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R2s15T_f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5253" y="2213561"/>
            <a:ext cx="1418388" cy="870693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Shape 714"/>
          <p:cNvSpPr/>
          <p:nvPr/>
        </p:nvSpPr>
        <p:spPr>
          <a:xfrm>
            <a:off x="4302201" y="195018"/>
            <a:ext cx="53743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MRIM 1.5Tesla R2* Result</a:t>
            </a:r>
          </a:p>
        </p:txBody>
      </p:sp>
      <p:sp>
        <p:nvSpPr>
          <p:cNvPr id="715" name="Shape 715"/>
          <p:cNvSpPr/>
          <p:nvPr/>
        </p:nvSpPr>
        <p:spPr>
          <a:xfrm>
            <a:off x="2561335" y="4635500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20%</a:t>
            </a:r>
          </a:p>
        </p:txBody>
      </p:sp>
      <p:sp>
        <p:nvSpPr>
          <p:cNvPr id="716" name="Shape 716"/>
          <p:cNvSpPr/>
          <p:nvPr/>
        </p:nvSpPr>
        <p:spPr>
          <a:xfrm>
            <a:off x="3128581" y="6070315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10%</a:t>
            </a:r>
          </a:p>
        </p:txBody>
      </p:sp>
      <p:sp>
        <p:nvSpPr>
          <p:cNvPr id="717" name="Shape 717"/>
          <p:cNvSpPr/>
          <p:nvPr/>
        </p:nvSpPr>
        <p:spPr>
          <a:xfrm>
            <a:off x="6399724" y="6070315"/>
            <a:ext cx="17198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loading 5%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58045" y="113927"/>
            <a:ext cx="1148870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700"/>
            </a:lvl1pPr>
          </a:lstStyle>
          <a:p>
            <a:r>
              <a:t>Improve Transfer Function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539411" y="1247869"/>
            <a:ext cx="39259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week 1 position 10</a:t>
            </a:r>
          </a:p>
        </p:txBody>
      </p:sp>
      <p:pic>
        <p:nvPicPr>
          <p:cNvPr id="222" name="TRIMTESTAVG_T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045" y="1132322"/>
            <a:ext cx="11488710" cy="861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7864</Words>
  <Application>Microsoft Office PowerPoint</Application>
  <PresentationFormat>กำหนดเอง</PresentationFormat>
  <Paragraphs>6666</Paragraphs>
  <Slides>89</Slides>
  <Notes>0</Notes>
  <HiddenSlides>2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89</vt:i4>
      </vt:variant>
    </vt:vector>
  </HeadingPairs>
  <TitlesOfParts>
    <vt:vector size="90" baseType="lpstr">
      <vt:lpstr>White</vt:lpstr>
      <vt:lpstr>Phantom</vt:lpstr>
      <vt:lpstr>Transfer ROI from CMRtools to 1.5T</vt:lpstr>
      <vt:lpstr>งานนำเสนอ PowerPoint</vt:lpstr>
      <vt:lpstr>Result Transfer ROI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เพิ่มเงื่อนไขตรวจสอบค่า T2*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เพิ่มเงื่อนไขตรวจสอบค่า T2*</vt:lpstr>
      <vt:lpstr>Result</vt:lpstr>
      <vt:lpstr>Result</vt:lpstr>
      <vt:lpstr>Result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</dc:title>
  <cp:lastModifiedBy>Windows User</cp:lastModifiedBy>
  <cp:revision>1</cp:revision>
  <dcterms:modified xsi:type="dcterms:W3CDTF">2016-09-19T06:59:37Z</dcterms:modified>
</cp:coreProperties>
</file>